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48"/>
  </p:notesMasterIdLst>
  <p:sldIdLst>
    <p:sldId id="256" r:id="rId2"/>
    <p:sldId id="301" r:id="rId3"/>
    <p:sldId id="313" r:id="rId4"/>
    <p:sldId id="302" r:id="rId5"/>
    <p:sldId id="303" r:id="rId6"/>
    <p:sldId id="304" r:id="rId7"/>
    <p:sldId id="305" r:id="rId8"/>
    <p:sldId id="331" r:id="rId9"/>
    <p:sldId id="306" r:id="rId10"/>
    <p:sldId id="315" r:id="rId11"/>
    <p:sldId id="307" r:id="rId12"/>
    <p:sldId id="308" r:id="rId13"/>
    <p:sldId id="309" r:id="rId14"/>
    <p:sldId id="314" r:id="rId15"/>
    <p:sldId id="310" r:id="rId16"/>
    <p:sldId id="311" r:id="rId17"/>
    <p:sldId id="336" r:id="rId18"/>
    <p:sldId id="312" r:id="rId19"/>
    <p:sldId id="332" r:id="rId20"/>
    <p:sldId id="333" r:id="rId21"/>
    <p:sldId id="316" r:id="rId22"/>
    <p:sldId id="317" r:id="rId23"/>
    <p:sldId id="318" r:id="rId24"/>
    <p:sldId id="319" r:id="rId25"/>
    <p:sldId id="320" r:id="rId26"/>
    <p:sldId id="321" r:id="rId27"/>
    <p:sldId id="322" r:id="rId28"/>
    <p:sldId id="323" r:id="rId29"/>
    <p:sldId id="324" r:id="rId30"/>
    <p:sldId id="325" r:id="rId31"/>
    <p:sldId id="326" r:id="rId32"/>
    <p:sldId id="327" r:id="rId33"/>
    <p:sldId id="328" r:id="rId34"/>
    <p:sldId id="329" r:id="rId35"/>
    <p:sldId id="330" r:id="rId36"/>
    <p:sldId id="260" r:id="rId37"/>
    <p:sldId id="267" r:id="rId38"/>
    <p:sldId id="269" r:id="rId39"/>
    <p:sldId id="270" r:id="rId40"/>
    <p:sldId id="272" r:id="rId41"/>
    <p:sldId id="273" r:id="rId42"/>
    <p:sldId id="274" r:id="rId43"/>
    <p:sldId id="275" r:id="rId44"/>
    <p:sldId id="276" r:id="rId45"/>
    <p:sldId id="334" r:id="rId46"/>
    <p:sldId id="335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4" autoAdjust="0"/>
    <p:restoredTop sz="91376"/>
  </p:normalViewPr>
  <p:slideViewPr>
    <p:cSldViewPr snapToGrid="0">
      <p:cViewPr varScale="1">
        <p:scale>
          <a:sx n="85" d="100"/>
          <a:sy n="85" d="100"/>
        </p:scale>
        <p:origin x="48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6B700-0F33-48E1-94D3-2DC3C102DA5A}" type="datetimeFigureOut">
              <a:rPr lang="en-US" smtClean="0"/>
              <a:t>8/26/18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369B1-FC39-4670-A192-2D0210413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836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49EA-89C9-6A4E-8351-F0D85E385BDD}" type="datetime1">
              <a:rPr lang="en-US" smtClean="0"/>
              <a:t>8/26/18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r>
              <a:rPr lang="en-US" dirty="0"/>
              <a:t>/46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5722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9182B-2525-0742-A630-770E50E87807}" type="datetime1">
              <a:rPr lang="en-US" smtClean="0"/>
              <a:t>8/26/18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39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9BD3-8F14-5240-A4B1-E09A9F1C9BA4}" type="datetime1">
              <a:rPr lang="en-US" smtClean="0"/>
              <a:t>8/26/18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467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000"/>
            </a:lvl1pPr>
            <a:lvl2pPr>
              <a:defRPr sz="28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3979-B1AD-AE4A-80E4-7FD74E439A2E}" type="datetime1">
              <a:rPr lang="en-US" smtClean="0"/>
              <a:t>8/26/18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‹#›</a:t>
            </a:fld>
            <a:r>
              <a:rPr lang="en-US" dirty="0"/>
              <a:t>/46</a:t>
            </a:r>
          </a:p>
        </p:txBody>
      </p:sp>
    </p:spTree>
    <p:extLst>
      <p:ext uri="{BB962C8B-B14F-4D97-AF65-F5344CB8AC3E}">
        <p14:creationId xmlns:p14="http://schemas.microsoft.com/office/powerpoint/2010/main" val="3123953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03F9-9D7F-1640-B8DF-C12DFB2017AB}" type="datetime1">
              <a:rPr lang="en-US" smtClean="0"/>
              <a:t>8/26/18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4473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61032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89126"/>
            <a:ext cx="3703320" cy="4779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089126"/>
            <a:ext cx="3703320" cy="47799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FD11-7174-754F-B979-B43FCF8515B7}" type="datetime1">
              <a:rPr lang="en-US" smtClean="0"/>
              <a:t>8/26/18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20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6918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2702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3636"/>
            <a:ext cx="3703320" cy="4026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12702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3636"/>
            <a:ext cx="3703320" cy="40268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0EE6-EDC1-2646-990D-B8FBBE436AF8}" type="datetime1">
              <a:rPr lang="en-US" smtClean="0"/>
              <a:t>8/26/18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53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70D34-F10A-6F46-8207-FE9A93E2595D}" type="datetime1">
              <a:rPr lang="en-US" smtClean="0"/>
              <a:t>8/26/18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350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BA4C-7121-EC48-95C4-A6D3BA0E46B1}" type="datetime1">
              <a:rPr lang="en-US" smtClean="0"/>
              <a:t>8/26/18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093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EC6DB32E-986D-1441-95E3-27725D64DA8B}" type="datetime1">
              <a:rPr lang="en-US" smtClean="0"/>
              <a:t>8/26/18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681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DB0AC-230B-2548-94EC-6DF0233E3233}" type="datetime1">
              <a:rPr lang="en-US" smtClean="0"/>
              <a:t>8/26/18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871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33612"/>
            <a:ext cx="7543800" cy="6569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153192"/>
            <a:ext cx="7543801" cy="471590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E8D8A11-9E48-9543-A4D2-0C84FFCFA93A}" type="datetime1">
              <a:rPr lang="en-US" smtClean="0"/>
              <a:t>8/26/18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r>
              <a:rPr lang="en-US" dirty="0"/>
              <a:t>/46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22959" y="1027292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118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b="1" kern="1200" spc="-50" baseline="0">
          <a:solidFill>
            <a:schemeClr val="tx1">
              <a:lumMod val="75000"/>
              <a:lumOff val="25000"/>
            </a:schemeClr>
          </a:solidFill>
          <a:latin typeface="TH SarabunPSK" panose="020B0500040200020003" pitchFamily="34" charset="-34"/>
          <a:ea typeface="+mj-ea"/>
          <a:cs typeface="TH SarabunPSK" panose="020B0500040200020003" pitchFamily="34" charset="-34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3000" b="1" kern="1200">
          <a:solidFill>
            <a:schemeClr val="tx1">
              <a:lumMod val="75000"/>
              <a:lumOff val="25000"/>
            </a:schemeClr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800" b="1" kern="1200">
          <a:solidFill>
            <a:schemeClr val="tx1">
              <a:lumMod val="75000"/>
              <a:lumOff val="25000"/>
            </a:schemeClr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b="1" kern="1200">
          <a:solidFill>
            <a:schemeClr val="tx1">
              <a:lumMod val="75000"/>
              <a:lumOff val="25000"/>
            </a:schemeClr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b="1" kern="1200">
          <a:solidFill>
            <a:schemeClr val="tx1">
              <a:lumMod val="75000"/>
              <a:lumOff val="25000"/>
            </a:schemeClr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b="1" kern="1200">
          <a:solidFill>
            <a:schemeClr val="tx1">
              <a:lumMod val="75000"/>
              <a:lumOff val="25000"/>
            </a:schemeClr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th-TH" dirty="0"/>
              <a:t>บทที่ 2 </a:t>
            </a:r>
            <a:br>
              <a:rPr lang="th-TH" dirty="0"/>
            </a:br>
            <a:r>
              <a:rPr lang="th-TH" dirty="0"/>
              <a:t>สถิติเชิงพรรณนา</a:t>
            </a:r>
            <a:br>
              <a:rPr lang="th-TH" dirty="0"/>
            </a:br>
            <a:r>
              <a:rPr lang="th-TH" sz="2800" dirty="0"/>
              <a:t>การนำเสนอข้อมูลเชิงคุณภาพ</a:t>
            </a:r>
            <a:br>
              <a:rPr lang="th-TH" sz="2800" dirty="0"/>
            </a:br>
            <a:r>
              <a:rPr lang="th-TH" sz="2800" dirty="0"/>
              <a:t>การนำเสนอข้อมูลเชิงปริมาณ</a:t>
            </a:r>
            <a:br>
              <a:rPr lang="th-TH" sz="2800" dirty="0"/>
            </a:br>
            <a:r>
              <a:rPr lang="th-TH" sz="2800" dirty="0"/>
              <a:t>การวัดแนวโน้มเข้าสู่ส่วนกลาง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88520159 </a:t>
            </a:r>
          </a:p>
          <a:p>
            <a:r>
              <a:rPr lang="en-US" dirty="0"/>
              <a:t>Probability and Statistics for Computing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7237E-D922-B54C-ACA1-4E26B23AC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r>
              <a:rPr lang="en-US"/>
              <a:t>/46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8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8B63F-F5A6-5345-8C61-F281F0E96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 dirty="0"/>
              <a:t>ตารางระดับการศึกษาของแรงงานต่างชาติและแรงงานไทย </a:t>
            </a:r>
            <a:endParaRPr lang="en-US" sz="36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0E1E6CE-BF9C-6A4A-B496-E4B84CC79B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56"/>
          <a:stretch/>
        </p:blipFill>
        <p:spPr>
          <a:xfrm>
            <a:off x="1044575" y="1669774"/>
            <a:ext cx="7099300" cy="3733282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2C05EA-EA6A-214D-A0D0-4E452B431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10</a:t>
            </a:fld>
            <a:r>
              <a:rPr lang="en-US"/>
              <a:t>/46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902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C96DF-6FF7-8044-B475-CF7E57979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การสร้างกราฟแท่ง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B4E26-233C-2F42-A3AE-D351EEC9F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371600"/>
            <a:ext cx="8602503" cy="5088186"/>
          </a:xfrm>
        </p:spPr>
        <p:txBody>
          <a:bodyPr>
            <a:normAutofit/>
          </a:bodyPr>
          <a:lstStyle/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pPr>
              <a:buFont typeface="Arial" panose="020B0604020202020204" pitchFamily="34" charset="0"/>
              <a:buChar char="•"/>
            </a:pPr>
            <a:r>
              <a:rPr lang="th-TH" dirty="0"/>
              <a:t> ฟังก์ชัน </a:t>
            </a:r>
            <a:r>
              <a:rPr lang="en-US" dirty="0" err="1"/>
              <a:t>barplot</a:t>
            </a:r>
            <a:r>
              <a:rPr lang="en-US" dirty="0"/>
              <a:t>() </a:t>
            </a:r>
            <a:r>
              <a:rPr lang="th-TH" dirty="0"/>
              <a:t>ใช้สร้างกราฟแท่งของข้อมูลเชิงคุณภาพ ที่นับความถี่ให้แล้ว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-TH" dirty="0"/>
              <a:t> </a:t>
            </a:r>
            <a:r>
              <a:rPr lang="en-US" dirty="0"/>
              <a:t>argument main </a:t>
            </a:r>
            <a:r>
              <a:rPr lang="th-TH" dirty="0"/>
              <a:t>เป็นการกำหนดชื่อกราฟ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-TH" dirty="0"/>
              <a:t> </a:t>
            </a:r>
            <a:r>
              <a:rPr lang="en-US" dirty="0" err="1"/>
              <a:t>ylab</a:t>
            </a:r>
            <a:r>
              <a:rPr lang="en-US" dirty="0"/>
              <a:t> </a:t>
            </a:r>
            <a:r>
              <a:rPr lang="th-TH" dirty="0"/>
              <a:t>กำหนดชื่อแกน </a:t>
            </a:r>
            <a:r>
              <a:rPr lang="en-US" dirty="0"/>
              <a:t>y </a:t>
            </a:r>
            <a:r>
              <a:rPr lang="th-TH" dirty="0"/>
              <a:t>และ </a:t>
            </a:r>
            <a:r>
              <a:rPr lang="en-US" dirty="0" err="1"/>
              <a:t>xlab</a:t>
            </a:r>
            <a:r>
              <a:rPr lang="en-US" dirty="0"/>
              <a:t> </a:t>
            </a:r>
            <a:r>
              <a:rPr lang="th-TH" dirty="0"/>
              <a:t>กำหนดชื่อแกน </a:t>
            </a:r>
            <a:r>
              <a:rPr lang="en-US" dirty="0"/>
              <a:t>x </a:t>
            </a:r>
          </a:p>
          <a:p>
            <a:endParaRPr lang="en-US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2501294-F0AC-AB46-8AC6-4434A969B96C}"/>
              </a:ext>
            </a:extLst>
          </p:cNvPr>
          <p:cNvSpPr/>
          <p:nvPr/>
        </p:nvSpPr>
        <p:spPr>
          <a:xfrm>
            <a:off x="158590" y="1124616"/>
            <a:ext cx="8872538" cy="293303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&gt; </a:t>
            </a:r>
            <a:r>
              <a:rPr lang="en-US" sz="28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barplot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(table(</a:t>
            </a:r>
            <a:r>
              <a:rPr lang="en-US" sz="28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edu$thai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)/length(</a:t>
            </a:r>
            <a:r>
              <a:rPr lang="en-US" sz="28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edu$thai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),main="Education of Thai </a:t>
            </a:r>
            <a:r>
              <a:rPr lang="en-US" sz="28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labours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", </a:t>
            </a:r>
            <a:r>
              <a:rPr lang="en-US" sz="28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ylab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="percentage",</a:t>
            </a:r>
            <a:r>
              <a:rPr lang="en-US" sz="28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xlab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="education") </a:t>
            </a:r>
            <a:endParaRPr lang="th-TH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&gt; </a:t>
            </a:r>
            <a:r>
              <a:rPr lang="en-US" sz="28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barplot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(table(</a:t>
            </a:r>
            <a:r>
              <a:rPr lang="en-US" sz="28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edu$foreign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)/length(</a:t>
            </a:r>
            <a:r>
              <a:rPr lang="en-US" sz="28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edu$foreign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),main="Education of Foreign </a:t>
            </a:r>
            <a:r>
              <a:rPr lang="en-US" sz="28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labours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", </a:t>
            </a:r>
            <a:r>
              <a:rPr lang="en-US" sz="28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ylab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="percentage",</a:t>
            </a:r>
            <a:r>
              <a:rPr lang="en-US" sz="28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xlab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="education")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880CCE-7095-5741-90CF-E7CC43464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11</a:t>
            </a:fld>
            <a:r>
              <a:rPr lang="en-US"/>
              <a:t>/46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570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6671B-E1DD-E340-BB50-D2C32FCD3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 dirty="0"/>
              <a:t>การสร้างกราฟแท่ง</a:t>
            </a:r>
            <a:r>
              <a:rPr lang="en-US" sz="3600" dirty="0"/>
              <a:t>: </a:t>
            </a:r>
            <a:r>
              <a:rPr lang="th-TH" sz="3600" dirty="0"/>
              <a:t>ระดับการศึกษาของแรงงานต่างประเทศ 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EC517-99AB-7346-A7E7-7D6D30E62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9" name="Picture 1" descr="page29image5584">
            <a:extLst>
              <a:ext uri="{FF2B5EF4-FFF2-40B4-BE49-F238E27FC236}">
                <a16:creationId xmlns:a16="http://schemas.microsoft.com/office/drawing/2014/main" id="{B2AF2F6D-C42C-D446-979F-2815A4299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59" y="1153192"/>
            <a:ext cx="7543801" cy="477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96CF9-4502-A346-A0FC-09CFAF75B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12</a:t>
            </a:fld>
            <a:r>
              <a:rPr lang="en-US"/>
              <a:t>/46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176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6671B-E1DD-E340-BB50-D2C32FCD3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การสร้างกราฟแท่ง</a:t>
            </a:r>
            <a:r>
              <a:rPr lang="en-US" dirty="0"/>
              <a:t>: </a:t>
            </a:r>
            <a:r>
              <a:rPr lang="th-TH" dirty="0"/>
              <a:t>ระดับการศึกษาของแรงงานไทย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EC517-99AB-7346-A7E7-7D6D30E62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3" name="Picture 1" descr="page30image1200">
            <a:extLst>
              <a:ext uri="{FF2B5EF4-FFF2-40B4-BE49-F238E27FC236}">
                <a16:creationId xmlns:a16="http://schemas.microsoft.com/office/drawing/2014/main" id="{3825B09A-2DC3-194F-86C1-2CC980EB7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153191"/>
            <a:ext cx="7492740" cy="497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BFCCC-FD56-D049-BDF0-CFE7CAC64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13</a:t>
            </a:fld>
            <a:r>
              <a:rPr lang="en-US"/>
              <a:t>/46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225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ฟังก์ชัน </a:t>
            </a:r>
            <a:r>
              <a:rPr lang="en-US" dirty="0" err="1"/>
              <a:t>ggplot</a:t>
            </a:r>
            <a:r>
              <a:rPr lang="en-US" dirty="0"/>
              <a:t>()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th-TH" dirty="0"/>
              <a:t> </a:t>
            </a:r>
            <a:r>
              <a:rPr lang="en-US" dirty="0" err="1"/>
              <a:t>ggplot</a:t>
            </a:r>
            <a:r>
              <a:rPr lang="en-US" dirty="0"/>
              <a:t>() </a:t>
            </a:r>
            <a:r>
              <a:rPr lang="th-TH" dirty="0"/>
              <a:t>เป็นฟังก์ชันที่อยู่ ใน </a:t>
            </a:r>
            <a:r>
              <a:rPr lang="en-US" dirty="0"/>
              <a:t>package ”ggplot2” </a:t>
            </a:r>
            <a:endParaRPr lang="th-TH" dirty="0"/>
          </a:p>
          <a:p>
            <a:pPr>
              <a:buFont typeface="Arial" panose="020B0604020202020204" pitchFamily="34" charset="0"/>
              <a:buChar char="•"/>
            </a:pPr>
            <a:r>
              <a:rPr lang="th-TH" dirty="0"/>
              <a:t> ต้อง </a:t>
            </a:r>
            <a:r>
              <a:rPr lang="en-US" dirty="0"/>
              <a:t>install package </a:t>
            </a:r>
            <a:r>
              <a:rPr lang="th-TH" dirty="0"/>
              <a:t>และเรียกใช้ </a:t>
            </a:r>
            <a:r>
              <a:rPr lang="en-US" dirty="0"/>
              <a:t>package ggplot2 </a:t>
            </a:r>
            <a:endParaRPr lang="th-TH" dirty="0"/>
          </a:p>
          <a:p>
            <a:pPr>
              <a:buFont typeface="Arial" panose="020B0604020202020204" pitchFamily="34" charset="0"/>
              <a:buChar char="•"/>
            </a:pPr>
            <a:r>
              <a:rPr lang="th-TH" dirty="0"/>
              <a:t> ก่อนใช้งาน ฟังก์ชัน </a:t>
            </a:r>
            <a:r>
              <a:rPr lang="en-US" dirty="0" err="1"/>
              <a:t>ggplot</a:t>
            </a:r>
            <a:r>
              <a:rPr lang="en-US" dirty="0"/>
              <a:t>() </a:t>
            </a:r>
            <a:r>
              <a:rPr lang="th-TH" dirty="0"/>
              <a:t>ต้องจัดการข้อมูลใหม่ โดยสร้างตัวแปร 3 ตัว คือ ตัวแปรชนิดของแรงงาน (</a:t>
            </a:r>
            <a:r>
              <a:rPr lang="en-US" dirty="0"/>
              <a:t>type) </a:t>
            </a:r>
            <a:r>
              <a:rPr lang="th-TH" dirty="0"/>
              <a:t>ตัวแปรระดับการศึกษา (</a:t>
            </a:r>
            <a:r>
              <a:rPr lang="en-US" dirty="0"/>
              <a:t>education) </a:t>
            </a:r>
            <a:r>
              <a:rPr lang="th-TH" dirty="0"/>
              <a:t>ตัวแปร</a:t>
            </a:r>
            <a:r>
              <a:rPr lang="th-TH" dirty="0" err="1"/>
              <a:t>เปอร์เซนต์</a:t>
            </a:r>
            <a:r>
              <a:rPr lang="th-TH" dirty="0"/>
              <a:t> (</a:t>
            </a:r>
            <a:r>
              <a:rPr lang="en-US" dirty="0"/>
              <a:t>percent) </a:t>
            </a:r>
            <a:endParaRPr lang="th-TH" dirty="0"/>
          </a:p>
          <a:p>
            <a:pPr>
              <a:buFont typeface="Arial" panose="020B0604020202020204" pitchFamily="34" charset="0"/>
              <a:buChar char="•"/>
            </a:pPr>
            <a:r>
              <a:rPr lang="th-TH" dirty="0"/>
              <a:t> จากนั้นสร้าง </a:t>
            </a:r>
            <a:r>
              <a:rPr lang="en-US" dirty="0" err="1"/>
              <a:t>dataframe</a:t>
            </a:r>
            <a:r>
              <a:rPr lang="en-US" dirty="0"/>
              <a:t> </a:t>
            </a:r>
            <a:r>
              <a:rPr lang="th-TH" dirty="0"/>
              <a:t>ที่ประกอบไปด้วยตัวแปร 3 ตัวแปรนี้ แล้วจึงใช้งานฟังก์ชัน </a:t>
            </a:r>
            <a:r>
              <a:rPr lang="en-US" dirty="0"/>
              <a:t>ggplot2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57B8F-52F4-C24C-8115-4EFAA97B8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14</a:t>
            </a:fld>
            <a:r>
              <a:rPr lang="en-US"/>
              <a:t>/46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007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1C24A-4329-5740-A47F-3BA343A5A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การสร้างกราฟแท่ง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254E7-FB30-7E41-9A60-EC67A2216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1867191-2C69-3A41-8A57-4790B85D67CF}"/>
              </a:ext>
            </a:extLst>
          </p:cNvPr>
          <p:cNvSpPr/>
          <p:nvPr/>
        </p:nvSpPr>
        <p:spPr>
          <a:xfrm>
            <a:off x="158590" y="1153192"/>
            <a:ext cx="8872538" cy="553335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&gt;  </a:t>
            </a:r>
            <a:r>
              <a:rPr lang="en-US" sz="24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install.packages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("ggplot2") </a:t>
            </a:r>
          </a:p>
          <a:p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&gt;  library("ggplot2") </a:t>
            </a:r>
          </a:p>
          <a:p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&gt;  type=c(rep("foreigh",5),rep("thai",5)) </a:t>
            </a:r>
          </a:p>
          <a:p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&gt;  education=rep(c("no </a:t>
            </a:r>
            <a:r>
              <a:rPr lang="en-US" sz="24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education","primary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school","secondary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school","high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school","university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"), 2) </a:t>
            </a:r>
          </a:p>
          <a:p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&gt;  percent=c(50,20,16.67,8.33,5,2.5,10.83,15,20,51.67) </a:t>
            </a:r>
          </a:p>
          <a:p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&gt;  </a:t>
            </a:r>
            <a:r>
              <a:rPr lang="en-US" sz="24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edupercent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=</a:t>
            </a:r>
            <a:r>
              <a:rPr lang="en-US" sz="24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data.frame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4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type,education,percent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</a:p>
          <a:p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&gt;  attach(</a:t>
            </a:r>
            <a:r>
              <a:rPr lang="en-US" sz="24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edupercent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</a:p>
          <a:p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&gt;  </a:t>
            </a:r>
            <a:r>
              <a:rPr lang="en-US" sz="24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ggplot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(data=</a:t>
            </a:r>
            <a:r>
              <a:rPr lang="en-US" sz="24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edupercent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aes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(x=education, y=percent, fill=type)) + </a:t>
            </a:r>
          </a:p>
          <a:p>
            <a:r>
              <a:rPr lang="en-US" sz="24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geom_bar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(stat="identity", position=</a:t>
            </a:r>
            <a:r>
              <a:rPr lang="en-US" sz="24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position_dodge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())+ </a:t>
            </a:r>
            <a:r>
              <a:rPr lang="en-US" sz="24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geom_text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4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aes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(label=percent), </a:t>
            </a:r>
            <a:r>
              <a:rPr lang="en-US" sz="24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vjust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=1.6, color="black", size=3.5)+ </a:t>
            </a:r>
            <a:r>
              <a:rPr lang="en-US" sz="24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theme_minimal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() </a:t>
            </a:r>
          </a:p>
          <a:p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&gt;  </a:t>
            </a:r>
            <a:r>
              <a:rPr lang="en-US" sz="24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ggplot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(data=</a:t>
            </a:r>
            <a:r>
              <a:rPr lang="en-US" sz="24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edupercent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aes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(x=education, y=percent, fill=type)) + </a:t>
            </a:r>
            <a:r>
              <a:rPr lang="en-US" sz="24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geom_bar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(stat="identity")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505B22-E5BC-9145-A745-75D3C7B5E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15</a:t>
            </a:fld>
            <a:r>
              <a:rPr lang="en-US"/>
              <a:t>/46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649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92346-C3B8-684F-B3BF-9D512CB60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การสร้างกราฟแท่ง</a:t>
            </a:r>
            <a:r>
              <a:rPr lang="en-US" dirty="0"/>
              <a:t>: </a:t>
            </a:r>
            <a:r>
              <a:rPr lang="th-TH" sz="2400" dirty="0"/>
              <a:t>ระดับการศึกษาของแรงงานต่างชาติและแรงงานไทย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527CA-9FEA-C243-B1E5-FD4C30EB9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7" name="Picture 1" descr="page31image1080">
            <a:extLst>
              <a:ext uri="{FF2B5EF4-FFF2-40B4-BE49-F238E27FC236}">
                <a16:creationId xmlns:a16="http://schemas.microsoft.com/office/drawing/2014/main" id="{A98F0044-3A92-D24A-A6D7-B6B748C86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430" y="1096040"/>
            <a:ext cx="6237923" cy="525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FAF21-E7CC-5B49-B65A-EFDDB9C3C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16</a:t>
            </a:fld>
            <a:r>
              <a:rPr lang="en-US"/>
              <a:t>/46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996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C9F14-FA68-F54C-A83A-6AD7BC17D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การสร้างกราฟแท่ง</a:t>
            </a:r>
            <a:r>
              <a:rPr lang="en-US" dirty="0"/>
              <a:t>: </a:t>
            </a:r>
            <a:r>
              <a:rPr lang="th-TH" sz="2400" dirty="0"/>
              <a:t>ระดับการศึกษาของแรงงานต่างชาติและแรงงานไทย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CC702-9171-B642-918D-73E3F0610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5" name="Picture 1" descr="page32image1240">
            <a:extLst>
              <a:ext uri="{FF2B5EF4-FFF2-40B4-BE49-F238E27FC236}">
                <a16:creationId xmlns:a16="http://schemas.microsoft.com/office/drawing/2014/main" id="{2E3EF925-3E1A-3A4E-926C-599B05557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270" y="1167790"/>
            <a:ext cx="5937178" cy="501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9F861-D3E3-574C-BB41-03CB2161B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17</a:t>
            </a:fld>
            <a:r>
              <a:rPr lang="en-US"/>
              <a:t>/46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194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45DDF-9D6C-D640-9304-254855A2D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33612"/>
            <a:ext cx="7543800" cy="656917"/>
          </a:xfrm>
        </p:spPr>
        <p:txBody>
          <a:bodyPr/>
          <a:lstStyle/>
          <a:p>
            <a:r>
              <a:rPr lang="th-TH" dirty="0"/>
              <a:t>กราฟวงกลม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1C99DC2-8ACB-D741-8B81-D4F5F223C3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2876" y="3035509"/>
            <a:ext cx="4902200" cy="3263900"/>
          </a:xfr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DB5EDC4-46C8-7641-85ED-D8F3BC5B501B}"/>
              </a:ext>
            </a:extLst>
          </p:cNvPr>
          <p:cNvSpPr/>
          <p:nvPr/>
        </p:nvSpPr>
        <p:spPr>
          <a:xfrm>
            <a:off x="537208" y="1288842"/>
            <a:ext cx="7978141" cy="15716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&gt; pie(table(</a:t>
            </a:r>
            <a:r>
              <a:rPr lang="en-US" sz="28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edu$foreign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), main="Education of Foreign </a:t>
            </a:r>
            <a:r>
              <a:rPr lang="en-US" sz="28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labours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") </a:t>
            </a:r>
          </a:p>
          <a:p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&gt; pie(table(</a:t>
            </a:r>
            <a:r>
              <a:rPr lang="en-US" sz="28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edu$thai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), main="Education of Thai </a:t>
            </a:r>
            <a:r>
              <a:rPr lang="en-US" sz="28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labours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")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2A3ED0-F98C-6B45-84CE-397D92163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8016" y="2957514"/>
            <a:ext cx="4826000" cy="3302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7D6DE-27B8-BF45-8A6A-A85F5630A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18</a:t>
            </a:fld>
            <a:r>
              <a:rPr lang="en-US"/>
              <a:t>/46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217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19CF2-4124-CE4C-9C86-3E4CD835E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ตัวอย่าง การสร้างกราฟแท่ง และกราฟวงกลม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95A80-92E6-054B-B3F9-FC4F6381D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ข้อมูลกรุ</a:t>
            </a:r>
            <a:r>
              <a:rPr lang="th-TH" dirty="0" err="1"/>
              <a:t>ป</a:t>
            </a:r>
            <a:r>
              <a:rPr lang="th-TH" dirty="0"/>
              <a:t>เลือดของนิสิตจำนวน </a:t>
            </a:r>
            <a:r>
              <a:rPr lang="en-US" dirty="0"/>
              <a:t>30 </a:t>
            </a:r>
            <a:r>
              <a:rPr lang="th-TH" dirty="0"/>
              <a:t>คน ดังตารางต่อไปนี้</a:t>
            </a:r>
          </a:p>
          <a:p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977DBCD-0AD3-E741-94BE-AF55E38451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412902"/>
              </p:ext>
            </p:extLst>
          </p:nvPr>
        </p:nvGraphicFramePr>
        <p:xfrm>
          <a:off x="1546859" y="2027783"/>
          <a:ext cx="60960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29685221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266958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กรุ</a:t>
                      </a:r>
                      <a:r>
                        <a:rPr lang="th-TH" sz="2800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</a:t>
                      </a:r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เลือด</a:t>
                      </a:r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6375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8077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4452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45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139512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E6B89-F035-664A-B110-EF87CF849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19</a:t>
            </a:fld>
            <a:r>
              <a:rPr lang="en-US"/>
              <a:t>/46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747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73BEE-9525-254C-BF6E-E375D8F80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การนำเสนอข้อมูล (</a:t>
            </a:r>
            <a:r>
              <a:rPr lang="en-US" dirty="0"/>
              <a:t>Data presentation)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40450-6BA6-B047-B404-9BCB885AA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01168" lvl="1" indent="0">
              <a:buNone/>
            </a:pPr>
            <a:r>
              <a:rPr lang="th-TH" sz="3000" dirty="0"/>
              <a:t>การนำเสนอข้อมูลในทางสถิติ เป็นการนำข้อมูลดิบที่เก็บรวบรวมมาได้ นำมาจัดให้อยู่ในรูปแบบที่สามารถ เข้าใจในสาระของข้อมูล ทำให้ข้อมูลมีความหมาย นำไปใช้ประโยชน์ได้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th-TH" sz="3000" dirty="0"/>
              <a:t>ตาราง</a:t>
            </a:r>
            <a:endParaRPr lang="en-US" sz="3000" dirty="0"/>
          </a:p>
          <a:p>
            <a:pPr lvl="3">
              <a:buFont typeface="Arial" panose="020B0604020202020204" pitchFamily="34" charset="0"/>
              <a:buChar char="•"/>
            </a:pPr>
            <a:r>
              <a:rPr lang="th-TH" sz="3000" dirty="0"/>
              <a:t>กราฟแท่ง กราฟวงกลม กราฟเส้น </a:t>
            </a:r>
            <a:endParaRPr lang="en-US" sz="3000" dirty="0"/>
          </a:p>
          <a:p>
            <a:pPr lvl="3">
              <a:buFont typeface="Arial" panose="020B0604020202020204" pitchFamily="34" charset="0"/>
              <a:buChar char="•"/>
            </a:pPr>
            <a:r>
              <a:rPr lang="th-TH" sz="3000" dirty="0" err="1"/>
              <a:t>ฮิส</a:t>
            </a:r>
            <a:r>
              <a:rPr lang="th-TH" sz="3000" dirty="0"/>
              <a:t>โทแกรม เป็นต้น 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5FF6F-7550-A24A-B836-83001BD74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2</a:t>
            </a:fld>
            <a:r>
              <a:rPr lang="en-US"/>
              <a:t>/46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531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61ADE-1631-3E47-B733-A06176B85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ตัวอย่าง การสร้างกราฟแท่ง และกราฟวงกลม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062261D-7E19-6740-BA57-09CCD35E93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35034" y="3830198"/>
            <a:ext cx="2782319" cy="2967191"/>
          </a:xfr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D29799C-B580-C44C-86F9-585E6AA7206C}"/>
              </a:ext>
            </a:extLst>
          </p:cNvPr>
          <p:cNvSpPr/>
          <p:nvPr/>
        </p:nvSpPr>
        <p:spPr>
          <a:xfrm>
            <a:off x="502544" y="1173316"/>
            <a:ext cx="8184629" cy="250184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&gt; blood = c(“O”,”A”,”B”,”AB”)</a:t>
            </a:r>
          </a:p>
          <a:p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&gt; amount = c(11, 9, 6, 4)</a:t>
            </a:r>
          </a:p>
          <a:p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&gt; </a:t>
            </a:r>
            <a:r>
              <a:rPr lang="en-US" sz="28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barplot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(amount, </a:t>
            </a:r>
            <a:r>
              <a:rPr lang="en-US" sz="28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names.arg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= blood, main = "Blood Group of Student", </a:t>
            </a:r>
            <a:r>
              <a:rPr lang="en-US" sz="28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xlab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= "Blood Group“, </a:t>
            </a:r>
            <a:r>
              <a:rPr lang="en-US" sz="28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ylap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= “Amount”)</a:t>
            </a:r>
          </a:p>
          <a:p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&gt; pie(amount, label = blood, main = "Blood Group of Student")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23F2BF-0B8F-5E4E-B679-D7CF44A55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383" y="3885241"/>
            <a:ext cx="3824475" cy="291214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49C11-2EEF-884D-92B4-EDF757966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20</a:t>
            </a:fld>
            <a:r>
              <a:rPr lang="en-US"/>
              <a:t>/46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426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การนำเสนอข้อมูลเชิงปริมาณ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576504-A3CF-474F-A951-AF314AE52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5471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การนำเสนอข้อมูลเชิงปริมาณ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153192"/>
            <a:ext cx="7076857" cy="471590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th-TH" dirty="0"/>
              <a:t> ข้อมูลเชิงปริมาณ ซึ่งจะมีค่าเป็นตัวเลขที่มีความหลากหลายของค่าของข้อมูล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-TH" dirty="0"/>
              <a:t> เช่น ข้อมูลคะแนนสอบ ข้อมูลราคาสินค้า ข้อมูลรายได้จากการส่งออกสินค้า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-TH" dirty="0"/>
              <a:t> การพิจารณาลักษณะการกระจายของข้อมูลมักจะนำเสนอด้วยกราฟ</a:t>
            </a:r>
            <a:r>
              <a:rPr lang="th-TH" dirty="0" err="1"/>
              <a:t>ฮิส</a:t>
            </a:r>
            <a:r>
              <a:rPr lang="th-TH" dirty="0"/>
              <a:t>โทแกรม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A9860B-ACFB-6E43-A497-496AF2444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22</a:t>
            </a:fld>
            <a:r>
              <a:rPr lang="en-US"/>
              <a:t>/46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8869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FF3D0-AD31-B149-92A1-6C0A44A3D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err="1"/>
              <a:t>ฮิส</a:t>
            </a:r>
            <a:r>
              <a:rPr lang="th-TH" dirty="0"/>
              <a:t>โทแกรม (</a:t>
            </a:r>
            <a:r>
              <a:rPr lang="en-US" dirty="0"/>
              <a:t>Histogram)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88EF2-256D-F940-9004-13FE6E2CD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153192"/>
            <a:ext cx="7543801" cy="515870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h-TH" dirty="0">
                <a:solidFill>
                  <a:schemeClr val="accent2"/>
                </a:solidFill>
              </a:rPr>
              <a:t> </a:t>
            </a:r>
            <a:r>
              <a:rPr lang="th-TH" dirty="0" err="1">
                <a:solidFill>
                  <a:schemeClr val="accent2"/>
                </a:solidFill>
              </a:rPr>
              <a:t>ฮิส</a:t>
            </a:r>
            <a:r>
              <a:rPr lang="th-TH" dirty="0">
                <a:solidFill>
                  <a:schemeClr val="accent2"/>
                </a:solidFill>
              </a:rPr>
              <a:t>โทแกรม (</a:t>
            </a:r>
            <a:r>
              <a:rPr lang="en-US" dirty="0">
                <a:solidFill>
                  <a:schemeClr val="accent2"/>
                </a:solidFill>
              </a:rPr>
              <a:t>Histogram) </a:t>
            </a:r>
            <a:r>
              <a:rPr lang="th-TH" dirty="0"/>
              <a:t>คือกราฟที่แสดงถึงลักษณะของข้อมูลโดยการใช้ความสูงของแท่งกราฟ แสดงความถี่ของชั้นหรือกลุ่มข้อมูล โดยแต่ ละแท่งกราฟจะอยู่ติดกัน</a:t>
            </a:r>
            <a:br>
              <a:rPr lang="th-TH" dirty="0"/>
            </a:br>
            <a:endParaRPr lang="th-TH" dirty="0"/>
          </a:p>
          <a:p>
            <a:pPr>
              <a:buFont typeface="Arial" panose="020B0604020202020204" pitchFamily="34" charset="0"/>
              <a:buChar char="•"/>
            </a:pPr>
            <a:r>
              <a:rPr lang="th-TH" dirty="0"/>
              <a:t>ลักษณะของ</a:t>
            </a:r>
            <a:r>
              <a:rPr lang="th-TH" dirty="0" err="1"/>
              <a:t>ฮิส</a:t>
            </a:r>
            <a:r>
              <a:rPr lang="th-TH" dirty="0"/>
              <a:t>โทแกรม </a:t>
            </a:r>
          </a:p>
          <a:p>
            <a:r>
              <a:rPr lang="th-TH" dirty="0"/>
              <a:t>1. แกนนอนของ</a:t>
            </a:r>
            <a:r>
              <a:rPr lang="th-TH" dirty="0" err="1"/>
              <a:t>ฮิส</a:t>
            </a:r>
            <a:r>
              <a:rPr lang="th-TH" dirty="0"/>
              <a:t>โทแกรมเป็นค่าเชิงปริมาณ</a:t>
            </a:r>
            <a:br>
              <a:rPr lang="th-TH" dirty="0"/>
            </a:br>
            <a:r>
              <a:rPr lang="th-TH" dirty="0"/>
              <a:t>2. แกนตั้งแสดงความถี่ของชั้น</a:t>
            </a:r>
            <a:br>
              <a:rPr lang="th-TH" dirty="0"/>
            </a:br>
            <a:r>
              <a:rPr lang="th-TH" dirty="0"/>
              <a:t>3. แท่งของกราฟมีความต่อเนื่องกันและต้องสัมผัสกัน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-TH" dirty="0"/>
              <a:t>แท่งกราฟต้องเริ่มและสิ้นสุดที่ขอบเขตของชั้น ในการกำหนดค่าในแกนนอนอาจใช้ค่าของขอบเขตของชั้นหรือค่ากึ่งกลางชั้นก็ได้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316FA0-0502-FD49-AD65-B08E127DB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6349" y="2089149"/>
            <a:ext cx="2563659" cy="2609851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BF06AF-DE94-F34B-AB6E-8331D7675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23</a:t>
            </a:fld>
            <a:r>
              <a:rPr lang="en-US"/>
              <a:t>/46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2083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CC30F-036E-FC4B-BB95-F7D03433E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33612"/>
            <a:ext cx="7543800" cy="656917"/>
          </a:xfrm>
        </p:spPr>
        <p:txBody>
          <a:bodyPr/>
          <a:lstStyle/>
          <a:p>
            <a:r>
              <a:rPr lang="th-TH" dirty="0"/>
              <a:t>การสร้าง </a:t>
            </a:r>
            <a:r>
              <a:rPr lang="en-US" dirty="0"/>
              <a:t>Histogram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8E608-E674-734F-A06D-022F13E79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153192"/>
            <a:ext cx="7946287" cy="5247608"/>
          </a:xfrm>
        </p:spPr>
        <p:txBody>
          <a:bodyPr>
            <a:normAutofit/>
          </a:bodyPr>
          <a:lstStyle/>
          <a:p>
            <a:r>
              <a:rPr lang="th-TH" u="sng" dirty="0"/>
              <a:t>ตัวอย่าง</a:t>
            </a:r>
            <a:r>
              <a:rPr lang="th-TH" dirty="0"/>
              <a:t> จากข้อมูลคะแนนสอบวิชาสถิติต่อไปนี้ จงสร้าง</a:t>
            </a:r>
            <a:r>
              <a:rPr lang="th-TH" dirty="0" err="1"/>
              <a:t>ฮิส</a:t>
            </a:r>
            <a:r>
              <a:rPr lang="th-TH" dirty="0"/>
              <a:t>โทแกรม</a:t>
            </a:r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pPr>
              <a:buFont typeface="Arial" panose="020B0604020202020204" pitchFamily="34" charset="0"/>
              <a:buChar char="•"/>
            </a:pPr>
            <a:r>
              <a:rPr lang="th-TH" dirty="0"/>
              <a:t> ฟังก์ชัน </a:t>
            </a:r>
            <a:r>
              <a:rPr lang="en-US" dirty="0" err="1"/>
              <a:t>hist</a:t>
            </a:r>
            <a:r>
              <a:rPr lang="en-US" dirty="0"/>
              <a:t>() </a:t>
            </a:r>
            <a:r>
              <a:rPr lang="th-TH" dirty="0"/>
              <a:t>ใช้สร้างกราฟ</a:t>
            </a:r>
            <a:r>
              <a:rPr lang="th-TH" dirty="0" err="1"/>
              <a:t>ฮิส</a:t>
            </a:r>
            <a:r>
              <a:rPr lang="th-TH" dirty="0"/>
              <a:t>โทแกรม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2A4A6D-0647-2F43-B84C-C028E5430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664" y="1846509"/>
            <a:ext cx="7401559" cy="1391746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29B4528-4B5A-5E4A-881D-1425E66623B6}"/>
              </a:ext>
            </a:extLst>
          </p:cNvPr>
          <p:cNvSpPr/>
          <p:nvPr/>
        </p:nvSpPr>
        <p:spPr>
          <a:xfrm>
            <a:off x="442913" y="3500918"/>
            <a:ext cx="8501062" cy="194944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&gt; score &lt;- c(74,68,73,62,78,65,98,75,83,69,76,64,75,70,91,86,78,58,53,</a:t>
            </a:r>
            <a:b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65,63,63,59,68,78,81,79, 85,88,90)</a:t>
            </a:r>
            <a:b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&gt;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hist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score,main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="Statistics score")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0B04879-D29B-C64C-ABE6-583458413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24</a:t>
            </a:fld>
            <a:r>
              <a:rPr lang="en-US"/>
              <a:t>/46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81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ECF25-89E4-074F-B666-3D2D11C43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การสร้าง </a:t>
            </a:r>
            <a:r>
              <a:rPr lang="en-US" dirty="0"/>
              <a:t>Histogram</a:t>
            </a:r>
          </a:p>
        </p:txBody>
      </p:sp>
      <p:pic>
        <p:nvPicPr>
          <p:cNvPr id="1025" name="Picture 1" descr="page35image1088">
            <a:extLst>
              <a:ext uri="{FF2B5EF4-FFF2-40B4-BE49-F238E27FC236}">
                <a16:creationId xmlns:a16="http://schemas.microsoft.com/office/drawing/2014/main" id="{D3AA3491-C882-A84D-9BBE-34CC1B90F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709" y="1046902"/>
            <a:ext cx="6718300" cy="355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CD2155F-3E8D-8849-87A5-C672C873435F}"/>
              </a:ext>
            </a:extLst>
          </p:cNvPr>
          <p:cNvSpPr/>
          <p:nvPr/>
        </p:nvSpPr>
        <p:spPr>
          <a:xfrm>
            <a:off x="697417" y="4733280"/>
            <a:ext cx="7547174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จะพบว่าข้อมูลคะแนนสอบมีค่าอยู่ในช่วง 50 ถึง 100 คะแนนโดยประมาณ และ คะแนนสอบส่วนใหญ่จะมีค่าอยู่ในช่วงประมาณ 60-80 คะแนน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217544-F01B-E944-9247-7857D64CE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25</a:t>
            </a:fld>
            <a:r>
              <a:rPr lang="en-US"/>
              <a:t>/46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99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7EFF0-B435-AB42-8AB4-AD10C9A4B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กราฟความหนาแน่น (</a:t>
            </a:r>
            <a:r>
              <a:rPr lang="en-US" dirty="0"/>
              <a:t>density plot)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C3B9D-AD8F-D14C-9B87-227E71DAE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153192"/>
            <a:ext cx="7543801" cy="534920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h-TH" dirty="0">
                <a:solidFill>
                  <a:schemeClr val="accent2"/>
                </a:solidFill>
              </a:rPr>
              <a:t> กราฟความหนาแน่น </a:t>
            </a:r>
            <a:r>
              <a:rPr lang="th-TH" dirty="0"/>
              <a:t>คือกราฟที่แสดงการแจกแจงความน่าจะเป็นของข้อมูลว่ามีกระจายของข้อมูลอย่างไร กราฟหนาแน่นถูกแปลงมาจากกราฟ</a:t>
            </a:r>
            <a:r>
              <a:rPr lang="th-TH" dirty="0" err="1"/>
              <a:t>ฮิส</a:t>
            </a:r>
            <a:r>
              <a:rPr lang="th-TH" dirty="0"/>
              <a:t>โทแกรมโดยปรับแท่งกราฟให้เรียบมากขึ้น </a:t>
            </a:r>
          </a:p>
          <a:p>
            <a:r>
              <a:rPr lang="th-TH" u="sng" dirty="0"/>
              <a:t>ตัวอย่าง</a:t>
            </a:r>
            <a:r>
              <a:rPr lang="th-TH" dirty="0"/>
              <a:t> แสดงกราฟหนาแน่นของข้อมูลคะแนนสอบวิชาสถิติ </a:t>
            </a:r>
          </a:p>
          <a:p>
            <a:endParaRPr lang="th-TH" dirty="0"/>
          </a:p>
          <a:p>
            <a:endParaRPr lang="th-TH" dirty="0"/>
          </a:p>
          <a:p>
            <a:pPr>
              <a:buFont typeface="Arial" panose="020B0604020202020204" pitchFamily="34" charset="0"/>
              <a:buChar char="•"/>
            </a:pPr>
            <a:r>
              <a:rPr lang="th-TH" dirty="0"/>
              <a:t> ฟังก์ชัน </a:t>
            </a:r>
            <a:r>
              <a:rPr lang="en-US" dirty="0"/>
              <a:t>plot() </a:t>
            </a:r>
            <a:r>
              <a:rPr lang="th-TH" dirty="0"/>
              <a:t>ใช้สร้างกราฟสำหรับข้อมูลเชิงปริมาณ และฟังก์ชัน </a:t>
            </a:r>
            <a:r>
              <a:rPr lang="en-US" dirty="0"/>
              <a:t>density() </a:t>
            </a:r>
            <a:r>
              <a:rPr lang="th-TH" dirty="0"/>
              <a:t>จะหาความน่าจะเป็นของแต่ละค่าของข้อมูล ดังนั้นการใช้ฟังก์ชัน </a:t>
            </a:r>
            <a:r>
              <a:rPr lang="en-US" dirty="0"/>
              <a:t>plot() </a:t>
            </a:r>
            <a:r>
              <a:rPr lang="th-TH" dirty="0"/>
              <a:t>คู่ กับ </a:t>
            </a:r>
            <a:r>
              <a:rPr lang="en-US" dirty="0"/>
              <a:t>density() </a:t>
            </a:r>
            <a:r>
              <a:rPr lang="th-TH" dirty="0"/>
              <a:t>จะเป็นการสร้างกราฟความน่าจะเป็นของแต่ละค่าของข้อมูล</a:t>
            </a:r>
          </a:p>
          <a:p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344CE1E-5D55-8C42-801D-F45080098F6A}"/>
              </a:ext>
            </a:extLst>
          </p:cNvPr>
          <p:cNvSpPr/>
          <p:nvPr/>
        </p:nvSpPr>
        <p:spPr>
          <a:xfrm>
            <a:off x="822959" y="3183419"/>
            <a:ext cx="8069026" cy="88058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&gt; plot(density(score),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xlab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="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score",main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="Statistics score")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841E50-38D8-1541-ACA4-A156E067E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26</a:t>
            </a:fld>
            <a:r>
              <a:rPr lang="en-US"/>
              <a:t>/46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1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78DD2-C2CD-2445-A924-97884354C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กราฟความหนาแน่น (</a:t>
            </a:r>
            <a:r>
              <a:rPr lang="en-US" dirty="0"/>
              <a:t>density plot)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C9F8F-AA61-5A42-8EB9-976094E9D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153192"/>
            <a:ext cx="7543801" cy="5412708"/>
          </a:xfrm>
        </p:spPr>
        <p:txBody>
          <a:bodyPr>
            <a:normAutofit/>
          </a:bodyPr>
          <a:lstStyle/>
          <a:p>
            <a:r>
              <a:rPr lang="th-TH" dirty="0"/>
              <a:t>กราฟความหนาแน่นของข้อมูลคะแนนสอบวิชาสถิติ </a:t>
            </a:r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pPr marL="0" indent="0">
              <a:buNone/>
            </a:pPr>
            <a:endParaRPr lang="th-TH" dirty="0"/>
          </a:p>
          <a:p>
            <a:endParaRPr lang="th-TH" dirty="0"/>
          </a:p>
          <a:p>
            <a:endParaRPr lang="en-US" dirty="0"/>
          </a:p>
        </p:txBody>
      </p:sp>
      <p:pic>
        <p:nvPicPr>
          <p:cNvPr id="2050" name="Picture 2" descr="page35image5192">
            <a:extLst>
              <a:ext uri="{FF2B5EF4-FFF2-40B4-BE49-F238E27FC236}">
                <a16:creationId xmlns:a16="http://schemas.microsoft.com/office/drawing/2014/main" id="{2C8BA590-6C60-4D49-8701-4B9DC4D4A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130" y="1689970"/>
            <a:ext cx="6699458" cy="354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4A563FE-004D-FE47-8CC8-C108B350E10F}"/>
              </a:ext>
            </a:extLst>
          </p:cNvPr>
          <p:cNvSpPr/>
          <p:nvPr/>
        </p:nvSpPr>
        <p:spPr>
          <a:xfrm>
            <a:off x="1799766" y="5264245"/>
            <a:ext cx="518565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คะแนนสอบส่วนใหญ่มีค่าอยู่ในช่วง 60-80 คะแนน</a:t>
            </a:r>
            <a:b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และมีการกระจายที่สมมาตร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5C9E28-C669-E84D-8DB0-994A9CD49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27</a:t>
            </a:fld>
            <a:r>
              <a:rPr lang="en-US"/>
              <a:t>/46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6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91EBD-F982-5143-BC5D-82EAB7703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รูปร่างของการกระจาย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4983B-BFF2-B647-830B-C15D693E0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587" y="1153192"/>
            <a:ext cx="7543801" cy="4715902"/>
          </a:xfrm>
        </p:spPr>
        <p:txBody>
          <a:bodyPr>
            <a:normAutofit fontScale="92500" lnSpcReduction="20000"/>
          </a:bodyPr>
          <a:lstStyle/>
          <a:p>
            <a:r>
              <a:rPr lang="th-TH" dirty="0"/>
              <a:t>ลักษณะของ การแจกแจงมีอยู่ 4 ประการดังนี้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-TH" dirty="0">
                <a:solidFill>
                  <a:schemeClr val="accent2"/>
                </a:solidFill>
              </a:rPr>
              <a:t> ตำแหน่งกึ่งกลาง </a:t>
            </a:r>
            <a:r>
              <a:rPr lang="th-TH" dirty="0"/>
              <a:t>เป็นการวัดค่าที่อยู่ตรงกลางของการแจกแจงใน</a:t>
            </a:r>
            <a:r>
              <a:rPr lang="th-TH" dirty="0" err="1"/>
              <a:t>ที่นี้</a:t>
            </a:r>
            <a:r>
              <a:rPr lang="th-TH" dirty="0"/>
              <a:t>คือค่าเฉลี่ย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-TH" dirty="0">
                <a:solidFill>
                  <a:schemeClr val="accent2"/>
                </a:solidFill>
              </a:rPr>
              <a:t> ความแปรปรวน </a:t>
            </a:r>
            <a:r>
              <a:rPr lang="th-TH" dirty="0"/>
              <a:t>บอกขนาดของกลุ่ม ถ้าข้อมูลทั้งหมดมีค่าเข้าใกล้ค่าเฉลี่ย ความแปรปรวนจะมีค่าน้อยที่สุด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-TH" dirty="0">
                <a:solidFill>
                  <a:schemeClr val="accent2"/>
                </a:solidFill>
              </a:rPr>
              <a:t> ความเบ้ </a:t>
            </a:r>
            <a:r>
              <a:rPr lang="th-TH" dirty="0"/>
              <a:t>บอกความสมมาตร ถ้าการแจกแจงไม่สมมาตรแล้วความถี่ส่วนใหญ่ มีค่าต่ำและความถี่ส่วนน้อยมีค่าสูง การแจกแจงจะเป็นเบ้ทางบวก (</a:t>
            </a:r>
            <a:r>
              <a:rPr lang="en-US" dirty="0"/>
              <a:t>positively skewed) </a:t>
            </a:r>
            <a:r>
              <a:rPr lang="th-TH" dirty="0"/>
              <a:t>หรือเบ้ขวา (</a:t>
            </a:r>
            <a:r>
              <a:rPr lang="en-US" dirty="0"/>
              <a:t>right skewed) </a:t>
            </a:r>
            <a:r>
              <a:rPr lang="th-TH" dirty="0"/>
              <a:t>ในทางตรงกันข้าม ถ้าความถี่ส่วนใหญ่มีค่าสูงและความถี่ส่วนน้อยมีค่าต่ำ การแจกแจงความถี่จะเป็นเบ้ทางลบ (</a:t>
            </a:r>
            <a:r>
              <a:rPr lang="en-US" dirty="0"/>
              <a:t>negatively skewed) </a:t>
            </a:r>
            <a:r>
              <a:rPr lang="th-TH" dirty="0"/>
              <a:t>หรือเบ้ซ้าย (</a:t>
            </a:r>
            <a:r>
              <a:rPr lang="en-US" dirty="0"/>
              <a:t>left skewed)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-TH" dirty="0">
                <a:solidFill>
                  <a:schemeClr val="accent2"/>
                </a:solidFill>
              </a:rPr>
              <a:t> ความโด่ง </a:t>
            </a:r>
            <a:r>
              <a:rPr lang="th-TH" dirty="0"/>
              <a:t>อธิบายการกระจายของข้อมูล หากข้อมูลมีความโด่งมากนั่นคือข้อมูลมีการกระจายน้อย แต่หากข้อมูลมีความโด่งน้อยนั่นคือข้อมูลมีการกระจายมาก 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A32A7-D289-5D44-A631-F38D6C9A7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28</a:t>
            </a:fld>
            <a:r>
              <a:rPr lang="en-US"/>
              <a:t>/46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98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4CBBD-EEB4-BE42-8876-30A7DD579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รูปร่างของการกระจาย 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22929D-CE72-6343-8B8F-B4DE79336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2237" y="1072845"/>
            <a:ext cx="5865245" cy="5204624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B1589-4A6E-EC4A-94AA-81D86A4E2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29</a:t>
            </a:fld>
            <a:r>
              <a:rPr lang="en-US"/>
              <a:t>/46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529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การนำเสนอข้อมูลเชิงคุณภาพ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9EB11-2379-0148-996E-138CCC869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1247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CE49A-03A3-EC4C-AE68-57ED1D9AD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Stem and Leaf Plots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E7C94-B7CA-1C45-B1DE-ACF4CE217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th-TH" dirty="0"/>
              <a:t> สมมติว่าข้อมูลที่ได้มีเลข 40 กว่า หรือ 50 กว่า หรือ 60 กว่า หรือมากกว่านั้น เราจะเรียกเลข 4,5 และ 6 ว่า “เลขหน้า” (</a:t>
            </a:r>
            <a:r>
              <a:rPr lang="en-US" dirty="0"/>
              <a:t>leading digits) </a:t>
            </a:r>
            <a:r>
              <a:rPr lang="th-TH" dirty="0"/>
              <a:t>ซึ่งจะอยู่ในรูปของ </a:t>
            </a:r>
            <a:r>
              <a:rPr lang="en-US" dirty="0"/>
              <a:t>Stem </a:t>
            </a:r>
            <a:r>
              <a:rPr lang="th-TH" dirty="0"/>
              <a:t>หรือแนวตั้ง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-TH" dirty="0"/>
              <a:t> สมมติว่าภายในกลุ่มของ 40 จะประกอบด้วยเลข 41, 42 และ 46 เราจะเรียกเลข 1, 2 และ 6 ว่า “เลขหลัง” (</a:t>
            </a:r>
            <a:r>
              <a:rPr lang="en-US" dirty="0"/>
              <a:t>trailing digits) </a:t>
            </a:r>
            <a:r>
              <a:rPr lang="th-TH" dirty="0"/>
              <a:t>จะอยู่ในรูปของ </a:t>
            </a:r>
            <a:r>
              <a:rPr lang="en-US" dirty="0"/>
              <a:t>Leaf </a:t>
            </a:r>
            <a:r>
              <a:rPr lang="th-TH" dirty="0"/>
              <a:t>หรือแนวนอน หากค่าของข้อมูลค่าใดมีเลขซ้ำให้เขียนเลขหลังเท่ากับจำนวนที่ซ้ำ โดยเขียนเรียงลำดับจากน้อยไปหามาก </a:t>
            </a:r>
          </a:p>
          <a:p>
            <a:pPr>
              <a:buFont typeface="Arial" panose="020B0604020202020204" pitchFamily="34" charset="0"/>
              <a:buChar char="•"/>
            </a:pPr>
            <a:endParaRPr lang="th-TH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FF34A-CBA1-2248-924A-D7D1974A8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30</a:t>
            </a:fld>
            <a:r>
              <a:rPr lang="en-US"/>
              <a:t>/46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3452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FE628-7A1F-804C-B605-D56B6956B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Stem and Leaf Plots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3C0D9-D535-594B-B598-822EA52EC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3" name="Picture 1" descr="page37image6304">
            <a:extLst>
              <a:ext uri="{FF2B5EF4-FFF2-40B4-BE49-F238E27FC236}">
                <a16:creationId xmlns:a16="http://schemas.microsoft.com/office/drawing/2014/main" id="{0ABAD268-4927-E146-8BA4-E26225AD3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474" y="1333665"/>
            <a:ext cx="6232358" cy="403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7AB70-555B-D848-92FB-4E167FEFB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31</a:t>
            </a:fld>
            <a:r>
              <a:rPr lang="en-US"/>
              <a:t>/46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1931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9452A-BAD5-D54D-A38D-416CDCECE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การสร้าง </a:t>
            </a:r>
            <a:r>
              <a:rPr lang="en-US" dirty="0"/>
              <a:t>Stem and Leaf Plots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4AFDD-F0C9-044A-8178-82F99E991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153192"/>
            <a:ext cx="7543801" cy="5079166"/>
          </a:xfrm>
        </p:spPr>
        <p:txBody>
          <a:bodyPr>
            <a:normAutofit/>
          </a:bodyPr>
          <a:lstStyle/>
          <a:p>
            <a:r>
              <a:rPr lang="th-TH" u="sng" dirty="0"/>
              <a:t>ตัวอย่าง</a:t>
            </a:r>
            <a:r>
              <a:rPr lang="th-TH" dirty="0"/>
              <a:t> </a:t>
            </a:r>
            <a:r>
              <a:rPr lang="en-US" dirty="0"/>
              <a:t>stem</a:t>
            </a:r>
            <a:r>
              <a:rPr lang="th-TH" dirty="0"/>
              <a:t> </a:t>
            </a:r>
            <a:r>
              <a:rPr lang="en-US" dirty="0"/>
              <a:t>and</a:t>
            </a:r>
            <a:r>
              <a:rPr lang="th-TH" dirty="0"/>
              <a:t> </a:t>
            </a:r>
            <a:r>
              <a:rPr lang="en-US" dirty="0"/>
              <a:t>leaf</a:t>
            </a:r>
            <a:r>
              <a:rPr lang="th-TH" dirty="0"/>
              <a:t> </a:t>
            </a:r>
            <a:r>
              <a:rPr lang="en-US" dirty="0"/>
              <a:t>plot </a:t>
            </a:r>
            <a:r>
              <a:rPr lang="th-TH" dirty="0"/>
              <a:t> ของคะแนนสอบวิชาสถิติ</a:t>
            </a:r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en-US" dirty="0"/>
          </a:p>
        </p:txBody>
      </p:sp>
      <p:pic>
        <p:nvPicPr>
          <p:cNvPr id="4097" name="Picture 1" descr="page38image7600">
            <a:extLst>
              <a:ext uri="{FF2B5EF4-FFF2-40B4-BE49-F238E27FC236}">
                <a16:creationId xmlns:a16="http://schemas.microsoft.com/office/drawing/2014/main" id="{8F593272-AAE7-4F4D-AF40-CF2E7E3E3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010" y="1864894"/>
            <a:ext cx="6455519" cy="308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3C9F386-732C-BA4D-8F1B-A272B55C89E3}"/>
              </a:ext>
            </a:extLst>
          </p:cNvPr>
          <p:cNvSpPr/>
          <p:nvPr/>
        </p:nvSpPr>
        <p:spPr>
          <a:xfrm>
            <a:off x="801657" y="5207641"/>
            <a:ext cx="7586404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จะพบว่าข้อมูลคะแนนมีค่าอยู่ในช่วง 53 ถึง 98 คะแนน และคะแนนสอบ ส่วนใหญ่มีค่าอยู่ในช่วง 75-79 คะแนน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931F39-B260-D64E-814B-37A9C9B02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32</a:t>
            </a:fld>
            <a:r>
              <a:rPr lang="en-US"/>
              <a:t>/46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07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การวัดแนวโน้มเข้าสู่ส่วนกลาง </a:t>
            </a:r>
            <a:endParaRPr lang="th-TH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16F323-060F-8446-91AA-4E7D83C7D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3181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9452A-BAD5-D54D-A38D-416CDCECE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การวัดแนวโน้มเข้าสู่ส่วนกลาง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4AFDD-F0C9-044A-8178-82F99E991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153192"/>
            <a:ext cx="7543801" cy="507916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h-TH" dirty="0"/>
              <a:t> การวัดแนวโน้มเข้าสู่ส่วนกลางคือ ทำให้ได้ตัวแทนของข้อมูลที่เป็นตัวเลขจำนวนเดียวที่แทนค่าทั้งหมดของข้อมูลชุดนั้นมาเสนอรายงาน โดยไม่จำเป็นต้องนำข้อมูลทั้งชุดมาพิจารณา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-TH" dirty="0"/>
              <a:t> ค่าวัดแนวโน้มเข้าสู่ส่วนกลางมีอยู่หลายค่าด้วยกัน เช่น ค่าเฉลี่ย ค่ามัธยฐาน ค่าฐานนิยม เป็นต้น 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F3392B-D167-FB4B-A160-E67D84805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34</a:t>
            </a:fld>
            <a:r>
              <a:rPr lang="en-US"/>
              <a:t>/46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1685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86805-2A5D-9A48-B6ED-8BC92B713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ค่าเฉลี่ย (</a:t>
            </a:r>
            <a:r>
              <a:rPr lang="en-US" dirty="0"/>
              <a:t>Mean)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98346-0DDE-8644-A73E-2CE120130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th-TH" dirty="0"/>
              <a:t> ค่าเฉลี่ยหาได้จากผลรวมของค่าของข้อมูลหารด้วยจำนวนค่าของข้อมูลทั้งหมด ดังสูตรต่อไปนี้ </a:t>
            </a:r>
          </a:p>
          <a:p>
            <a:endParaRPr lang="th-TH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76147E4-9505-4344-861D-5D38E41B71CA}"/>
                  </a:ext>
                </a:extLst>
              </p:cNvPr>
              <p:cNvSpPr/>
              <p:nvPr/>
            </p:nvSpPr>
            <p:spPr>
              <a:xfrm>
                <a:off x="986589" y="2165684"/>
                <a:ext cx="6533148" cy="396607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Font typeface="Arial" charset="0"/>
                  <a:buChar char="•"/>
                </a:pPr>
                <a:r>
                  <a:rPr lang="th-TH" sz="2800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ค่าเฉลี่ยของตัวอย่าง </a:t>
                </a:r>
                <a:r>
                  <a:rPr lang="th-TH" sz="2800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th-TH" sz="2800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)</a:t>
                </a:r>
                <a:endParaRPr lang="en-US" sz="2800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8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n-US" sz="2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pPr>
                  <a:buFont typeface="Arial" charset="0"/>
                  <a:buChar char="•"/>
                </a:pPr>
                <a:r>
                  <a:rPr lang="th-TH" sz="2800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ค่าเฉลี่ยของประชากร </a:t>
                </a:r>
                <a:r>
                  <a:rPr lang="th-TH" sz="2800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th-TH" sz="2800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) </a:t>
                </a:r>
                <a:endParaRPr lang="en-US" sz="2800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8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n-US" sz="2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r>
                  <a:rPr lang="th-TH" sz="2800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เมื่อ 	</a:t>
                </a:r>
                <a14:m>
                  <m:oMath xmlns:m="http://schemas.openxmlformats.org/officeDocument/2006/math"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b="1" i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2800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คือ จำนวนข้อมูลทั้งหมดในตัวอย่าง</a:t>
                </a:r>
              </a:p>
              <a:p>
                <a:r>
                  <a:rPr lang="th-TH" sz="2800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800" b="1" i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2800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คือ จำนวนข้อมูลทั้งหมดในประชากร</a:t>
                </a:r>
                <a:endParaRPr lang="en-US" sz="2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76147E4-9505-4344-861D-5D38E41B71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589" y="2165684"/>
                <a:ext cx="6533148" cy="3966073"/>
              </a:xfrm>
              <a:prstGeom prst="rect">
                <a:avLst/>
              </a:prstGeom>
              <a:blipFill>
                <a:blip r:embed="rId2"/>
                <a:stretch>
                  <a:fillRect l="-1938" t="-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4A60C5-4694-6B49-9D42-776BA4605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35</a:t>
            </a:fld>
            <a:r>
              <a:rPr lang="en-US"/>
              <a:t>/46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7632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30594"/>
            <a:ext cx="7543800" cy="656917"/>
          </a:xfrm>
        </p:spPr>
        <p:txBody>
          <a:bodyPr/>
          <a:lstStyle/>
          <a:p>
            <a:r>
              <a:rPr lang="th-TH" dirty="0"/>
              <a:t>ค่าเฉลี่ย (</a:t>
            </a:r>
            <a:r>
              <a:rPr lang="en-US" dirty="0"/>
              <a:t>Mean)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8" y="1129129"/>
            <a:ext cx="7543801" cy="47159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/>
              <a:t>จงหาค่าเฉลี่ยของข้อมูลตัวอย่างต่อไปนี้</a:t>
            </a:r>
            <a:r>
              <a:rPr lang="en-US" dirty="0"/>
              <a:t> </a:t>
            </a:r>
            <a:endParaRPr lang="th-TH" dirty="0"/>
          </a:p>
          <a:p>
            <a:pPr marL="0" indent="0">
              <a:buNone/>
            </a:pPr>
            <a:r>
              <a:rPr lang="en-US" dirty="0"/>
              <a:t>14,</a:t>
            </a:r>
            <a:r>
              <a:rPr lang="th-TH" dirty="0"/>
              <a:t> </a:t>
            </a:r>
            <a:r>
              <a:rPr lang="en-US" dirty="0"/>
              <a:t>16,</a:t>
            </a:r>
            <a:r>
              <a:rPr lang="th-TH" dirty="0"/>
              <a:t> </a:t>
            </a:r>
            <a:r>
              <a:rPr lang="en-US" dirty="0"/>
              <a:t>14,</a:t>
            </a:r>
            <a:r>
              <a:rPr lang="th-TH" dirty="0"/>
              <a:t> </a:t>
            </a:r>
            <a:r>
              <a:rPr lang="en-US" dirty="0"/>
              <a:t>17,</a:t>
            </a:r>
            <a:r>
              <a:rPr lang="th-TH" dirty="0"/>
              <a:t> </a:t>
            </a:r>
            <a:r>
              <a:rPr lang="en-US" dirty="0"/>
              <a:t>16,</a:t>
            </a:r>
            <a:r>
              <a:rPr lang="th-TH" dirty="0"/>
              <a:t> </a:t>
            </a:r>
            <a:r>
              <a:rPr lang="en-US" dirty="0"/>
              <a:t>14,</a:t>
            </a:r>
            <a:r>
              <a:rPr lang="th-TH" dirty="0"/>
              <a:t> </a:t>
            </a:r>
            <a:r>
              <a:rPr lang="en-US" dirty="0"/>
              <a:t>18,</a:t>
            </a:r>
            <a:r>
              <a:rPr lang="th-TH" dirty="0"/>
              <a:t> </a:t>
            </a:r>
            <a:r>
              <a:rPr lang="en-US" dirty="0"/>
              <a:t>17 </a:t>
            </a:r>
            <a:endParaRPr lang="th-TH" dirty="0"/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endParaRPr lang="th-TH" dirty="0"/>
          </a:p>
          <a:p>
            <a:pPr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0000"/>
                </a:solidFill>
                <a:latin typeface="Times New Roman" charset="0"/>
                <a:ea typeface="Calibri" charset="0"/>
                <a:cs typeface="TH SarabunPSK" charset="0"/>
              </a:rPr>
              <a:t> ฟังก์ชัน </a:t>
            </a:r>
            <a:r>
              <a:rPr lang="en-US" dirty="0">
                <a:solidFill>
                  <a:srgbClr val="000000"/>
                </a:solidFill>
                <a:latin typeface="TH SarabunPSK" charset="0"/>
                <a:ea typeface="Calibri" charset="0"/>
                <a:cs typeface="Times New Roman" charset="0"/>
              </a:rPr>
              <a:t>mean() </a:t>
            </a:r>
            <a:r>
              <a:rPr lang="th-TH" dirty="0">
                <a:solidFill>
                  <a:srgbClr val="000000"/>
                </a:solidFill>
                <a:latin typeface="Times New Roman" charset="0"/>
                <a:ea typeface="Calibri" charset="0"/>
                <a:cs typeface="TH SarabunPSK" charset="0"/>
              </a:rPr>
              <a:t>ใช้หาค่าเฉลี่ยเลขคณิตสำหรับข้อมูลเชิงปริมาณ นั่นคือ อายุของนักเรียนกลุ่มนี้ มีอายุเฉลี่ยเป็น 15.75 ปี</a:t>
            </a:r>
            <a:endParaRPr lang="en-US" dirty="0">
              <a:latin typeface="Times New Roman" charset="0"/>
              <a:ea typeface="Calibri" charset="0"/>
              <a:cs typeface="Times New Roman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6804154-FCCE-6D4D-9B04-BE63A1EDE720}"/>
              </a:ext>
            </a:extLst>
          </p:cNvPr>
          <p:cNvSpPr/>
          <p:nvPr/>
        </p:nvSpPr>
        <p:spPr>
          <a:xfrm>
            <a:off x="714674" y="2270428"/>
            <a:ext cx="5782379" cy="167593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&gt; age=c(14,16,14,17,16,14,18,17) </a:t>
            </a:r>
            <a:b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&gt; mean(age) </a:t>
            </a:r>
            <a:b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[1] 15.75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0A406-B371-A648-884E-3F5D47E7A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36</a:t>
            </a:fld>
            <a:r>
              <a:rPr lang="en-US"/>
              <a:t>/46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54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ค่ามัธยฐาน (</a:t>
            </a:r>
            <a:r>
              <a:rPr lang="en-US" dirty="0"/>
              <a:t>Median)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4261" y="1194756"/>
            <a:ext cx="7543801" cy="471590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th-TH" dirty="0"/>
              <a:t> มัธยฐานเป็นค่าที่อยู่กึ่งกลางของข้อมูล เมื่อเรียงลำดับข้อมูลจากน้อยไปหามาก และแบ่งครึ่งข้อมูลออก เป็นสองส่วนเท่ากัน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44261" y="2267785"/>
                <a:ext cx="7543801" cy="3309047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th-TH" sz="28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สัญลักษณ์ที่ใช้แทนค่ามัธยฐานคือ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H SarabunPSK" charset="0"/>
                        <a:cs typeface="TH SarabunPSK" charset="0"/>
                      </a:rPr>
                      <m:t>𝑴𝑫</m:t>
                    </m:r>
                  </m:oMath>
                </a14:m>
                <a:r>
                  <a:rPr lang="en-US" sz="2800" b="1" i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endParaRPr lang="th-TH" sz="2800" b="1" dirty="0"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ea typeface="TH SarabunPSK" charset="0"/>
                  <a:cs typeface="TH SarabunPSK" panose="020B0500040200020003" pitchFamily="34" charset="-34"/>
                </a:endParaRPr>
              </a:p>
              <a:p>
                <a:pPr marL="342900" marR="0" lvl="0" indent="-342900">
                  <a:spcBef>
                    <a:spcPts val="0"/>
                  </a:spcBef>
                  <a:spcAft>
                    <a:spcPts val="0"/>
                  </a:spcAft>
                  <a:buFont typeface="Symbol" charset="2"/>
                  <a:buChar char=""/>
                </a:pPr>
                <a:r>
                  <a:rPr lang="th-TH" sz="2800" b="1" dirty="0">
                    <a:solidFill>
                      <a:srgbClr val="000000"/>
                    </a:solidFill>
                    <a:effectLst/>
                    <a:latin typeface="TH SarabunPSK" charset="0"/>
                    <a:ea typeface="TH SarabunPSK" charset="0"/>
                    <a:cs typeface="TH SarabunPSK" charset="0"/>
                  </a:rPr>
                  <a:t>เมื่อจำนวนข้อมูลเป</a:t>
                </a:r>
                <a:r>
                  <a:rPr lang="th-TH" sz="2800" b="1" dirty="0">
                    <a:solidFill>
                      <a:srgbClr val="000000"/>
                    </a:solidFill>
                    <a:latin typeface="TH SarabunPSK" charset="0"/>
                    <a:ea typeface="TH SarabunPSK" charset="0"/>
                    <a:cs typeface="TH SarabunPSK" charset="0"/>
                  </a:rPr>
                  <a:t>็</a:t>
                </a:r>
                <a:r>
                  <a:rPr lang="th-TH" sz="2800" b="1" dirty="0">
                    <a:solidFill>
                      <a:srgbClr val="000000"/>
                    </a:solidFill>
                    <a:effectLst/>
                    <a:latin typeface="TH SarabunPSK" charset="0"/>
                    <a:ea typeface="TH SarabunPSK" charset="0"/>
                    <a:cs typeface="TH SarabunPSK" charset="0"/>
                  </a:rPr>
                  <a:t>นเลขคี่ </a:t>
                </a:r>
                <a:endParaRPr lang="en-US" sz="2800" b="1" dirty="0">
                  <a:effectLst/>
                  <a:latin typeface="TH SarabunPSK" charset="0"/>
                  <a:ea typeface="TH SarabunPSK" charset="0"/>
                  <a:cs typeface="TH SarabunPSK" charset="0"/>
                </a:endParaRPr>
              </a:p>
              <a:p>
                <a:r>
                  <a:rPr lang="th-TH" sz="2800" b="1" dirty="0">
                    <a:solidFill>
                      <a:srgbClr val="000000"/>
                    </a:solidFill>
                    <a:effectLst/>
                    <a:latin typeface="TH SarabunPSK" charset="0"/>
                    <a:ea typeface="TH SarabunPSK" charset="0"/>
                    <a:cs typeface="TH SarabunPSK" charset="0"/>
                  </a:rPr>
                  <a:t>	</a:t>
                </a:r>
                <a:r>
                  <a:rPr lang="th-TH" sz="2400" b="1" dirty="0">
                    <a:solidFill>
                      <a:srgbClr val="000000"/>
                    </a:solidFill>
                    <a:effectLst/>
                    <a:latin typeface="TH SarabunPSK" charset="0"/>
                    <a:ea typeface="TH SarabunPSK" charset="0"/>
                    <a:cs typeface="TH SarabunPSK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H SarabunPSK" charset="0"/>
                        <a:cs typeface="TH SarabunPSK" charset="0"/>
                      </a:rPr>
                      <m:t>𝑴𝑫</m:t>
                    </m:r>
                    <m:r>
                      <a:rPr lang="en-US" sz="2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H SarabunPSK" charset="0"/>
                        <a:cs typeface="TH SarabunPSK" charset="0"/>
                      </a:rPr>
                      <m:t>=</m:t>
                    </m:r>
                  </m:oMath>
                </a14:m>
                <a:r>
                  <a:rPr lang="th-TH" sz="2400" b="1" dirty="0">
                    <a:solidFill>
                      <a:srgbClr val="000000"/>
                    </a:solidFill>
                    <a:effectLst/>
                    <a:latin typeface="TH SarabunPSK" charset="0"/>
                    <a:ea typeface="TH SarabunPSK" charset="0"/>
                    <a:cs typeface="TH SarabunPSK" charset="0"/>
                  </a:rPr>
                  <a:t>ค่าของข้อมูลลำดับที่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H SarabunPSK" charset="0"/>
                            <a:cs typeface="TH SarabunPSK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H SarabunPSK" charset="0"/>
                            <a:cs typeface="TH SarabunPSK" charset="0"/>
                          </a:rPr>
                          <m:t>𝒏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H SarabunPSK" charset="0"/>
                            <a:cs typeface="TH SarabunPSK" charset="0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H SarabunPSK" charset="0"/>
                            <a:cs typeface="TH SarabunPSK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H SarabunPSK" charset="0"/>
                            <a:cs typeface="TH SarabunPSK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800" b="1" dirty="0">
                  <a:effectLst/>
                  <a:latin typeface="TH SarabunPSK" charset="0"/>
                  <a:ea typeface="TH SarabunPSK" charset="0"/>
                  <a:cs typeface="TH SarabunPSK" charset="0"/>
                </a:endParaRPr>
              </a:p>
              <a:p>
                <a:pPr marL="342900" marR="0" lvl="0" indent="-342900">
                  <a:spcBef>
                    <a:spcPts val="0"/>
                  </a:spcBef>
                  <a:spcAft>
                    <a:spcPts val="0"/>
                  </a:spcAft>
                  <a:buFont typeface="Symbol" charset="2"/>
                  <a:buChar char=""/>
                </a:pPr>
                <a:r>
                  <a:rPr lang="th-TH" sz="2800" b="1" dirty="0">
                    <a:solidFill>
                      <a:srgbClr val="000000"/>
                    </a:solidFill>
                    <a:effectLst/>
                    <a:latin typeface="TH SarabunPSK" charset="0"/>
                    <a:ea typeface="TH SarabunPSK" charset="0"/>
                    <a:cs typeface="TH SarabunPSK" charset="0"/>
                  </a:rPr>
                  <a:t>เมื่อจำนวนข้อมูลเป</a:t>
                </a:r>
                <a:r>
                  <a:rPr lang="th-TH" sz="2800" b="1" dirty="0">
                    <a:solidFill>
                      <a:srgbClr val="000000"/>
                    </a:solidFill>
                    <a:latin typeface="TH SarabunPSK" charset="0"/>
                    <a:ea typeface="TH SarabunPSK" charset="0"/>
                    <a:cs typeface="TH SarabunPSK" charset="0"/>
                  </a:rPr>
                  <a:t>็</a:t>
                </a:r>
                <a:r>
                  <a:rPr lang="th-TH" sz="2800" b="1" dirty="0">
                    <a:solidFill>
                      <a:srgbClr val="000000"/>
                    </a:solidFill>
                    <a:effectLst/>
                    <a:latin typeface="TH SarabunPSK" charset="0"/>
                    <a:ea typeface="TH SarabunPSK" charset="0"/>
                    <a:cs typeface="TH SarabunPSK" charset="0"/>
                  </a:rPr>
                  <a:t>นเลขคู่ </a:t>
                </a:r>
                <a:endParaRPr lang="en-US" sz="2800" b="1" dirty="0">
                  <a:effectLst/>
                  <a:latin typeface="TH SarabunPSK" charset="0"/>
                  <a:ea typeface="TH SarabunPSK" charset="0"/>
                  <a:cs typeface="TH SarabunPSK" charset="0"/>
                </a:endParaRPr>
              </a:p>
              <a:p>
                <a:pPr indent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H SarabunPSK" charset="0"/>
                          <a:cs typeface="TH SarabunPSK" charset="0"/>
                        </a:rPr>
                        <m:t>𝑴𝑫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H SarabunPSK" charset="0"/>
                          <a:cs typeface="TH SarabunPSK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H SarabunPSK" charset="0"/>
                              <a:cs typeface="TH SarabunPSK" charset="0"/>
                            </a:rPr>
                          </m:ctrlPr>
                        </m:fPr>
                        <m:num>
                          <m:r>
                            <a:rPr lang="th-TH" sz="2400" b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H SarabunPSK" charset="0"/>
                              <a:cs typeface="TH SarabunPSK" charset="0"/>
                            </a:rPr>
                            <m:t>ค่าของข้อมูลลำดับที่</m:t>
                          </m:r>
                          <m:r>
                            <a:rPr lang="th-TH" sz="2400" b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H SarabunPSK" charset="0"/>
                              <a:cs typeface="TH SarabunPSK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2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H SarabunPSK" charset="0"/>
                                  <a:cs typeface="TH SarabunPSK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H SarabunPSK" charset="0"/>
                                  <a:cs typeface="TH SarabunPSK" charset="0"/>
                                </a:rPr>
                                <m:t>𝒏</m:t>
                              </m:r>
                            </m:num>
                            <m:den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H SarabunPSK" charset="0"/>
                                  <a:cs typeface="TH SarabunPSK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H SarabunPSK" charset="0"/>
                              <a:cs typeface="TH SarabunPSK" charset="0"/>
                            </a:rPr>
                            <m:t>+</m:t>
                          </m:r>
                          <m:r>
                            <a:rPr lang="th-TH" sz="2400" b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H SarabunPSK" charset="0"/>
                              <a:cs typeface="TH SarabunPSK" charset="0"/>
                            </a:rPr>
                            <m:t>ค่าของข้อมูลลำดับที่</m:t>
                          </m:r>
                          <m:r>
                            <a:rPr lang="th-TH" sz="2400" b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H SarabunPSK" charset="0"/>
                              <a:cs typeface="TH SarabunPSK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2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H SarabunPSK" charset="0"/>
                                  <a:cs typeface="TH SarabunPSK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H SarabunPSK" charset="0"/>
                                  <a:cs typeface="TH SarabunPSK" charset="0"/>
                                </a:rPr>
                                <m:t>𝒏</m:t>
                              </m:r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H SarabunPSK" charset="0"/>
                                  <a:cs typeface="TH SarabunPSK" charset="0"/>
                                </a:rPr>
                                <m:t>+</m:t>
                              </m:r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H SarabunPSK" charset="0"/>
                                  <a:cs typeface="TH SarabunPSK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H SarabunPSK" charset="0"/>
                                  <a:cs typeface="TH SarabunPSK" charset="0"/>
                                </a:rPr>
                                <m:t>𝟐</m:t>
                              </m:r>
                            </m:den>
                          </m:f>
                        </m:num>
                        <m:den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H SarabunPSK" charset="0"/>
                              <a:cs typeface="TH SarabunPSK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th-TH" sz="2400" b="1" dirty="0"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ea typeface="TH SarabunPSK" charset="0"/>
                  <a:cs typeface="TH SarabunPSK" charset="0"/>
                </a:endParaRPr>
              </a:p>
              <a:p>
                <a:pPr indent="11113"/>
                <a:r>
                  <a:rPr lang="th-TH" sz="28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เมื่อ 	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b="1" i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28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คือ จำนวนข้อมูลทั้งหมด</a:t>
                </a:r>
                <a:endParaRPr lang="en-US" sz="2800" b="1" dirty="0">
                  <a:effectLst/>
                  <a:latin typeface="TH SarabunPSK" charset="0"/>
                  <a:ea typeface="TH SarabunPSK" charset="0"/>
                  <a:cs typeface="TH SarabunPSK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261" y="2267785"/>
                <a:ext cx="7543801" cy="3309047"/>
              </a:xfrm>
              <a:prstGeom prst="rect">
                <a:avLst/>
              </a:prstGeom>
              <a:blipFill>
                <a:blip r:embed="rId2"/>
                <a:stretch>
                  <a:fillRect l="-1510" t="-1908" b="-3435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D4971-0E18-1746-9543-FB8CB4B16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37</a:t>
            </a:fld>
            <a:r>
              <a:rPr lang="en-US"/>
              <a:t>/46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025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ค่ามัธยฐาน (</a:t>
            </a:r>
            <a:r>
              <a:rPr lang="en-US" dirty="0"/>
              <a:t>Median)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4261" y="1194756"/>
            <a:ext cx="7543801" cy="4715902"/>
          </a:xfrm>
        </p:spPr>
        <p:txBody>
          <a:bodyPr>
            <a:normAutofit/>
          </a:bodyPr>
          <a:lstStyle/>
          <a:p>
            <a:r>
              <a:rPr lang="th-TH" dirty="0"/>
              <a:t>จำนวนนิสิตที่ลงทะเบียนเรียนวิชาสถิติสำหรับวิทยาศาสตร์ในเทอมนี้มี 7 กลุ่ม คือ 25, 35, 55, 74, 28, 54 และ 50 </a:t>
            </a:r>
            <a:endParaRPr lang="en-US" dirty="0"/>
          </a:p>
          <a:p>
            <a:r>
              <a:rPr lang="th-TH" dirty="0"/>
              <a:t>จงหาค่ามัธยฐานของข้อมูลชุดนี้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TH SarabunPSK" charset="0"/>
              <a:ea typeface="TH SarabunPSK" charset="0"/>
              <a:cs typeface="TH SarabunPSK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dirty="0">
                <a:solidFill>
                  <a:srgbClr val="000000"/>
                </a:solidFill>
                <a:latin typeface="TH SarabunPSK" charset="0"/>
                <a:ea typeface="TH SarabunPSK" charset="0"/>
                <a:cs typeface="TH SarabunPSK" charset="0"/>
              </a:rPr>
              <a:t>ฟังก์ชัน </a:t>
            </a:r>
            <a:r>
              <a:rPr lang="en-US" dirty="0">
                <a:solidFill>
                  <a:srgbClr val="000000"/>
                </a:solidFill>
                <a:latin typeface="TH SarabunPSK" charset="0"/>
                <a:ea typeface="TH SarabunPSK" charset="0"/>
                <a:cs typeface="TH SarabunPSK" charset="0"/>
              </a:rPr>
              <a:t>median() </a:t>
            </a:r>
            <a:r>
              <a:rPr lang="th-TH" dirty="0">
                <a:solidFill>
                  <a:srgbClr val="000000"/>
                </a:solidFill>
                <a:latin typeface="TH SarabunPSK" charset="0"/>
                <a:ea typeface="TH SarabunPSK" charset="0"/>
                <a:cs typeface="TH SarabunPSK" charset="0"/>
              </a:rPr>
              <a:t>ใช้หาค่ามัธยฐานสำหรับข้อมูลเชิงปริมาณ</a:t>
            </a:r>
            <a:endParaRPr lang="en-US" dirty="0">
              <a:latin typeface="TH SarabunPSK" charset="0"/>
              <a:ea typeface="TH SarabunPSK" charset="0"/>
              <a:cs typeface="TH SarabunPSK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dirty="0">
                <a:solidFill>
                  <a:srgbClr val="000000"/>
                </a:solidFill>
                <a:latin typeface="TH SarabunPSK" charset="0"/>
                <a:ea typeface="TH SarabunPSK" charset="0"/>
                <a:cs typeface="TH SarabunPSK" charset="0"/>
              </a:rPr>
              <a:t>ผลลัพธ์ค่ามัธยฐานของจำนวนนิสิตที่ลงทะเบียนมีค่าเป็น 50 คน</a:t>
            </a:r>
            <a:endParaRPr lang="en-US" dirty="0">
              <a:latin typeface="TH SarabunPSK" charset="0"/>
              <a:ea typeface="TH SarabunPSK" charset="0"/>
              <a:cs typeface="TH SarabunPSK" charset="0"/>
            </a:endParaRPr>
          </a:p>
          <a:p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6E5A17E-6899-A347-BCE7-1BA7AE209D33}"/>
              </a:ext>
            </a:extLst>
          </p:cNvPr>
          <p:cNvSpPr/>
          <p:nvPr/>
        </p:nvSpPr>
        <p:spPr>
          <a:xfrm>
            <a:off x="844261" y="2903240"/>
            <a:ext cx="5782379" cy="167593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0000"/>
                </a:solidFill>
                <a:latin typeface="TH SarabunPSK" charset="0"/>
                <a:ea typeface="TH SarabunPSK" charset="0"/>
                <a:cs typeface="TH SarabunPSK" charset="0"/>
              </a:rPr>
              <a:t>&gt; </a:t>
            </a:r>
            <a:r>
              <a:rPr lang="en-US" sz="2800" b="1" dirty="0" err="1">
                <a:solidFill>
                  <a:srgbClr val="000000"/>
                </a:solidFill>
                <a:latin typeface="TH SarabunPSK" charset="0"/>
                <a:ea typeface="TH SarabunPSK" charset="0"/>
                <a:cs typeface="TH SarabunPSK" charset="0"/>
              </a:rPr>
              <a:t>num</a:t>
            </a:r>
            <a:r>
              <a:rPr lang="en-US" sz="2800" b="1" dirty="0">
                <a:solidFill>
                  <a:srgbClr val="000000"/>
                </a:solidFill>
                <a:latin typeface="TH SarabunPSK" charset="0"/>
                <a:ea typeface="TH SarabunPSK" charset="0"/>
                <a:cs typeface="TH SarabunPSK" charset="0"/>
              </a:rPr>
              <a:t>=c(25,28,35,50,54,55,74) </a:t>
            </a:r>
            <a:endParaRPr lang="en-US" sz="2000" b="1" dirty="0">
              <a:latin typeface="TH SarabunPSK" charset="0"/>
              <a:ea typeface="TH SarabunPSK" charset="0"/>
              <a:cs typeface="TH SarabunPSK" charset="0"/>
            </a:endParaRPr>
          </a:p>
          <a:p>
            <a:r>
              <a:rPr lang="en-US" sz="2800" b="1" dirty="0">
                <a:solidFill>
                  <a:srgbClr val="000000"/>
                </a:solidFill>
                <a:latin typeface="TH SarabunPSK" charset="0"/>
                <a:ea typeface="TH SarabunPSK" charset="0"/>
                <a:cs typeface="TH SarabunPSK" charset="0"/>
              </a:rPr>
              <a:t>&gt; median(</a:t>
            </a:r>
            <a:r>
              <a:rPr lang="en-US" sz="2800" b="1" dirty="0" err="1">
                <a:solidFill>
                  <a:srgbClr val="000000"/>
                </a:solidFill>
                <a:latin typeface="TH SarabunPSK" charset="0"/>
                <a:ea typeface="TH SarabunPSK" charset="0"/>
                <a:cs typeface="TH SarabunPSK" charset="0"/>
              </a:rPr>
              <a:t>num</a:t>
            </a:r>
            <a:r>
              <a:rPr lang="en-US" sz="2800" b="1" dirty="0">
                <a:solidFill>
                  <a:srgbClr val="000000"/>
                </a:solidFill>
                <a:latin typeface="TH SarabunPSK" charset="0"/>
                <a:ea typeface="TH SarabunPSK" charset="0"/>
                <a:cs typeface="TH SarabunPSK" charset="0"/>
              </a:rPr>
              <a:t>)</a:t>
            </a:r>
            <a:endParaRPr lang="en-US" sz="2000" b="1" dirty="0">
              <a:latin typeface="TH SarabunPSK" charset="0"/>
              <a:ea typeface="TH SarabunPSK" charset="0"/>
              <a:cs typeface="TH SarabunPSK" charset="0"/>
            </a:endParaRPr>
          </a:p>
          <a:p>
            <a:r>
              <a:rPr lang="en-US" sz="2800" b="1" dirty="0">
                <a:solidFill>
                  <a:srgbClr val="000000"/>
                </a:solidFill>
                <a:latin typeface="TH SarabunPSK" charset="0"/>
                <a:ea typeface="TH SarabunPSK" charset="0"/>
                <a:cs typeface="TH SarabunPSK" charset="0"/>
              </a:rPr>
              <a:t>[1] 50</a:t>
            </a:r>
            <a:endParaRPr lang="en-US" sz="2000" b="1" dirty="0"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4934B-27E3-8D4B-B713-FA9128478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38</a:t>
            </a:fld>
            <a:r>
              <a:rPr lang="en-US"/>
              <a:t>/46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04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ฐานนิยม (</a:t>
            </a:r>
            <a:r>
              <a:rPr lang="en-US" dirty="0"/>
              <a:t>Mode)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th-TH" dirty="0"/>
              <a:t> ฐานนิยม คือ ค่าของข้อมูลที่เกิดขึ้นบ่อยครั้งที่สุด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th-TH" dirty="0"/>
              <a:t> หากมีค่าฐานนิยมเดียว จะเรียกว่า </a:t>
            </a:r>
            <a:r>
              <a:rPr lang="en-US" dirty="0"/>
              <a:t>unimodal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-TH" dirty="0"/>
              <a:t> หากมีฐานนิยมสองค่า จะเรียกว่า </a:t>
            </a:r>
            <a:r>
              <a:rPr lang="en-US" dirty="0"/>
              <a:t>bimodal </a:t>
            </a:r>
            <a:endParaRPr lang="th-TH" dirty="0"/>
          </a:p>
          <a:p>
            <a:pPr>
              <a:buFont typeface="Arial" panose="020B0604020202020204" pitchFamily="34" charset="0"/>
              <a:buChar char="•"/>
            </a:pPr>
            <a:r>
              <a:rPr lang="th-TH" dirty="0"/>
              <a:t> เมื่อชุดข้อมูลใดที่ไม่มีค่าสังเกตใดเกิดขึ้นมากกว่าหนึ่งครั้งเราจะเรียกว่าไม่มีฐานนิยม</a:t>
            </a:r>
            <a:r>
              <a:rPr lang="en-US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48042-3986-E248-A8F3-88D49A8F2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39</a:t>
            </a:fld>
            <a:r>
              <a:rPr lang="en-US"/>
              <a:t>/46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507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5CA9F-F01F-9C4B-B6E0-7137E207A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การนำเสนอข้อมูลเชิงคุณภาพ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27586-14D0-8440-91E0-3F1A8E914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th-TH" dirty="0"/>
              <a:t> ข้อมูลเชิงคุณภาพเป็นข้อมูลที่มีค่าเป็นกลุ่มๆ ตามความหมายของข้อมูล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-TH" dirty="0"/>
              <a:t> ไม่สามารถนำมาคำนวณทางคณิตศาสตร์ได้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-TH" dirty="0"/>
              <a:t> การนำเสนอข้อมูลเชิงคุณภาพจะเน้นในด้านการนับจำนวนของค่าของข้อมูลในแต่ละกลุ่ม หรือคำนวณร้อยละ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-TH" dirty="0"/>
              <a:t> การนำเสนอจะจัดให้อยู่ในรูปตารางแจกแจงความถี่ หรือกราฟได้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87AF1-638B-F04F-9DCC-6B2E5B98D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4</a:t>
            </a:fld>
            <a:r>
              <a:rPr lang="en-US"/>
              <a:t>/46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7978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ฐานนิยม (</a:t>
            </a:r>
            <a:r>
              <a:rPr lang="en-US" dirty="0"/>
              <a:t>Mode)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CE2E8AC-F8CD-874B-A495-525546E5D902}"/>
              </a:ext>
            </a:extLst>
          </p:cNvPr>
          <p:cNvSpPr/>
          <p:nvPr/>
        </p:nvSpPr>
        <p:spPr>
          <a:xfrm>
            <a:off x="541422" y="1191126"/>
            <a:ext cx="8049125" cy="166035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0000"/>
                </a:solidFill>
                <a:latin typeface="TH SarabunPSK" charset="0"/>
                <a:ea typeface="TH SarabunPSK" charset="0"/>
                <a:cs typeface="TH SarabunPSK" charset="0"/>
              </a:rPr>
              <a:t>&gt; a=c(11, 11, 12, 12, 12, 13, 13, 13, 13, 13, 14, 14, 14, 15, 15, 16, 16, 17, 17, 18) </a:t>
            </a:r>
            <a:br>
              <a:rPr lang="ar-SA" sz="2400" b="1" dirty="0">
                <a:solidFill>
                  <a:srgbClr val="000000"/>
                </a:solidFill>
                <a:latin typeface="TH SarabunPSK" charset="0"/>
                <a:ea typeface="TH SarabunPSK" charset="0"/>
                <a:cs typeface="TH SarabunPSK" charset="0"/>
              </a:rPr>
            </a:br>
            <a:r>
              <a:rPr lang="en-US" sz="2400" b="1" dirty="0">
                <a:solidFill>
                  <a:srgbClr val="000000"/>
                </a:solidFill>
                <a:latin typeface="TH SarabunPSK" charset="0"/>
                <a:ea typeface="TH SarabunPSK" charset="0"/>
                <a:cs typeface="TH SarabunPSK" charset="0"/>
              </a:rPr>
              <a:t>&gt; </a:t>
            </a:r>
            <a:r>
              <a:rPr lang="en-US" sz="2400" b="1" dirty="0" err="1">
                <a:solidFill>
                  <a:srgbClr val="000000"/>
                </a:solidFill>
                <a:latin typeface="TH SarabunPSK" charset="0"/>
                <a:ea typeface="TH SarabunPSK" charset="0"/>
                <a:cs typeface="TH SarabunPSK" charset="0"/>
              </a:rPr>
              <a:t>which.max</a:t>
            </a:r>
            <a:r>
              <a:rPr lang="en-US" sz="2400" b="1" dirty="0">
                <a:solidFill>
                  <a:srgbClr val="000000"/>
                </a:solidFill>
                <a:latin typeface="TH SarabunPSK" charset="0"/>
                <a:ea typeface="TH SarabunPSK" charset="0"/>
                <a:cs typeface="TH SarabunPSK" charset="0"/>
              </a:rPr>
              <a:t>(table(a))</a:t>
            </a:r>
            <a:endParaRPr lang="en-US" sz="2400" b="1" dirty="0">
              <a:latin typeface="TH SarabunPSK" charset="0"/>
              <a:ea typeface="TH SarabunPSK" charset="0"/>
              <a:cs typeface="TH SarabunPSK" charset="0"/>
            </a:endParaRPr>
          </a:p>
          <a:p>
            <a:r>
              <a:rPr lang="en-US" sz="2400" b="1" dirty="0">
                <a:solidFill>
                  <a:srgbClr val="000000"/>
                </a:solidFill>
                <a:latin typeface="TH SarabunPSK" charset="0"/>
                <a:ea typeface="TH SarabunPSK" charset="0"/>
                <a:cs typeface="TH SarabunPSK" charset="0"/>
              </a:rPr>
              <a:t>13</a:t>
            </a:r>
            <a:endParaRPr lang="en-US" sz="2400" b="1" dirty="0">
              <a:latin typeface="TH SarabunPSK" charset="0"/>
              <a:ea typeface="TH SarabunPSK" charset="0"/>
              <a:cs typeface="TH SarabunPSK" charset="0"/>
            </a:endParaRPr>
          </a:p>
          <a:p>
            <a:r>
              <a:rPr lang="en-US" sz="2400" b="1" dirty="0">
                <a:solidFill>
                  <a:srgbClr val="000000"/>
                </a:solidFill>
                <a:latin typeface="TH SarabunPSK" charset="0"/>
                <a:ea typeface="TH SarabunPSK" charset="0"/>
                <a:cs typeface="TH SarabunPSK" charset="0"/>
              </a:rPr>
              <a:t>3</a:t>
            </a:r>
            <a:endParaRPr lang="en-US" sz="2400" b="1" dirty="0"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22F9D30-FC0C-8140-9BFB-7921E9213294}"/>
              </a:ext>
            </a:extLst>
          </p:cNvPr>
          <p:cNvSpPr/>
          <p:nvPr/>
        </p:nvSpPr>
        <p:spPr>
          <a:xfrm>
            <a:off x="541422" y="5291502"/>
            <a:ext cx="59315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>
                <a:solidFill>
                  <a:srgbClr val="000000"/>
                </a:solidFill>
                <a:latin typeface="TH SarabunPSK" charset="0"/>
                <a:ea typeface="TH SarabunPSK" charset="0"/>
                <a:cs typeface="TH SarabunPSK" charset="0"/>
              </a:rPr>
              <a:t>ฟังก์ชัน </a:t>
            </a:r>
            <a:r>
              <a:rPr lang="en-US" sz="2800" b="1" dirty="0">
                <a:solidFill>
                  <a:srgbClr val="000000"/>
                </a:solidFill>
                <a:latin typeface="TH SarabunPSK" charset="0"/>
                <a:ea typeface="TH SarabunPSK" charset="0"/>
                <a:cs typeface="TH SarabunPSK" charset="0"/>
              </a:rPr>
              <a:t>table() </a:t>
            </a:r>
            <a:r>
              <a:rPr lang="th-TH" sz="2800" b="1" dirty="0">
                <a:solidFill>
                  <a:srgbClr val="000000"/>
                </a:solidFill>
                <a:latin typeface="TH SarabunPSK" charset="0"/>
                <a:ea typeface="TH SarabunPSK" charset="0"/>
                <a:cs typeface="TH SarabunPSK" charset="0"/>
              </a:rPr>
              <a:t>ใช้นับจำนวนความถี่ของข้อมูล และ ฟังก์ชัน </a:t>
            </a:r>
            <a:r>
              <a:rPr lang="en-US" sz="2800" b="1" dirty="0" err="1">
                <a:solidFill>
                  <a:srgbClr val="000000"/>
                </a:solidFill>
                <a:latin typeface="TH SarabunPSK" charset="0"/>
                <a:ea typeface="TH SarabunPSK" charset="0"/>
                <a:cs typeface="TH SarabunPSK" charset="0"/>
              </a:rPr>
              <a:t>which.max</a:t>
            </a:r>
            <a:r>
              <a:rPr lang="ar-SA" sz="2800" b="1" dirty="0">
                <a:solidFill>
                  <a:srgbClr val="000000"/>
                </a:solidFill>
                <a:latin typeface="TH SarabunPSK" charset="0"/>
                <a:ea typeface="TH SarabunPSK" charset="0"/>
                <a:cs typeface="TH SarabunPSK" charset="0"/>
              </a:rPr>
              <a:t>()</a:t>
            </a:r>
            <a:r>
              <a:rPr lang="th-TH" sz="2800" b="1" dirty="0">
                <a:solidFill>
                  <a:srgbClr val="000000"/>
                </a:solidFill>
                <a:latin typeface="TH SarabunPSK" charset="0"/>
                <a:ea typeface="TH SarabunPSK" charset="0"/>
                <a:cs typeface="TH SarabunPSK" charset="0"/>
              </a:rPr>
              <a:t> </a:t>
            </a:r>
            <a:r>
              <a:rPr lang="ar-SA" sz="2800" b="1" dirty="0" err="1">
                <a:solidFill>
                  <a:srgbClr val="000000"/>
                </a:solidFill>
                <a:latin typeface="TH SarabunPSK" charset="0"/>
                <a:ea typeface="TH SarabunPSK" charset="0"/>
                <a:cs typeface="TH SarabunPSK" charset="0"/>
              </a:rPr>
              <a:t>คือฟังก์ชันหาค่าที่มากที่สุด</a:t>
            </a:r>
            <a:endParaRPr lang="en-US" sz="2800" b="1" dirty="0"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669AA45-D0BD-9E46-A19E-3B1C944F4F6F}"/>
              </a:ext>
            </a:extLst>
          </p:cNvPr>
          <p:cNvSpPr/>
          <p:nvPr/>
        </p:nvSpPr>
        <p:spPr>
          <a:xfrm>
            <a:off x="499311" y="3152081"/>
            <a:ext cx="8091236" cy="192524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0000"/>
                </a:solidFill>
                <a:latin typeface="TH SarabunPSK" charset="0"/>
                <a:ea typeface="TH SarabunPSK" charset="0"/>
                <a:cs typeface="TH SarabunPSK" charset="0"/>
              </a:rPr>
              <a:t>&gt; b=c("male","male","male","female","female","female","male", "</a:t>
            </a:r>
            <a:r>
              <a:rPr lang="en-US" sz="2400" b="1" dirty="0" err="1">
                <a:solidFill>
                  <a:srgbClr val="000000"/>
                </a:solidFill>
                <a:latin typeface="TH SarabunPSK" charset="0"/>
                <a:ea typeface="TH SarabunPSK" charset="0"/>
                <a:cs typeface="TH SarabunPSK" charset="0"/>
              </a:rPr>
              <a:t>female","male","female","male","male","female","male","female</a:t>
            </a:r>
            <a:r>
              <a:rPr lang="en-US" sz="2400" b="1" dirty="0">
                <a:solidFill>
                  <a:srgbClr val="000000"/>
                </a:solidFill>
                <a:latin typeface="TH SarabunPSK" charset="0"/>
                <a:ea typeface="TH SarabunPSK" charset="0"/>
                <a:cs typeface="TH SarabunPSK" charset="0"/>
              </a:rPr>
              <a:t>")</a:t>
            </a:r>
            <a:br>
              <a:rPr lang="en-US" sz="2400" b="1" dirty="0">
                <a:solidFill>
                  <a:srgbClr val="000000"/>
                </a:solidFill>
                <a:latin typeface="TH SarabunPSK" charset="0"/>
                <a:ea typeface="TH SarabunPSK" charset="0"/>
                <a:cs typeface="TH SarabunPSK" charset="0"/>
              </a:rPr>
            </a:br>
            <a:r>
              <a:rPr lang="en-US" sz="2400" b="1" dirty="0">
                <a:solidFill>
                  <a:srgbClr val="000000"/>
                </a:solidFill>
                <a:latin typeface="TH SarabunPSK" charset="0"/>
                <a:ea typeface="TH SarabunPSK" charset="0"/>
                <a:cs typeface="TH SarabunPSK" charset="0"/>
              </a:rPr>
              <a:t>&gt; </a:t>
            </a:r>
            <a:r>
              <a:rPr lang="en-US" sz="2400" b="1" dirty="0" err="1">
                <a:solidFill>
                  <a:srgbClr val="000000"/>
                </a:solidFill>
                <a:latin typeface="TH SarabunPSK" charset="0"/>
                <a:ea typeface="TH SarabunPSK" charset="0"/>
                <a:cs typeface="TH SarabunPSK" charset="0"/>
              </a:rPr>
              <a:t>which.max</a:t>
            </a:r>
            <a:r>
              <a:rPr lang="en-US" sz="2400" b="1" dirty="0">
                <a:solidFill>
                  <a:srgbClr val="000000"/>
                </a:solidFill>
                <a:latin typeface="TH SarabunPSK" charset="0"/>
                <a:ea typeface="TH SarabunPSK" charset="0"/>
                <a:cs typeface="TH SarabunPSK" charset="0"/>
              </a:rPr>
              <a:t>(table(b))</a:t>
            </a:r>
            <a:br>
              <a:rPr lang="en-US" sz="2400" b="1" dirty="0">
                <a:solidFill>
                  <a:srgbClr val="000000"/>
                </a:solidFill>
                <a:latin typeface="TH SarabunPSK" charset="0"/>
                <a:ea typeface="TH SarabunPSK" charset="0"/>
                <a:cs typeface="TH SarabunPSK" charset="0"/>
              </a:rPr>
            </a:br>
            <a:r>
              <a:rPr lang="en-US" sz="2400" b="1" dirty="0">
                <a:solidFill>
                  <a:srgbClr val="000000"/>
                </a:solidFill>
                <a:latin typeface="TH SarabunPSK" charset="0"/>
                <a:ea typeface="TH SarabunPSK" charset="0"/>
                <a:cs typeface="TH SarabunPSK" charset="0"/>
              </a:rPr>
              <a:t>male </a:t>
            </a:r>
          </a:p>
          <a:p>
            <a:r>
              <a:rPr lang="en-US" sz="2400" b="1" dirty="0">
                <a:solidFill>
                  <a:srgbClr val="000000"/>
                </a:solidFill>
                <a:latin typeface="TH SarabunPSK" charset="0"/>
                <a:ea typeface="TH SarabunPSK" charset="0"/>
                <a:cs typeface="TH SarabunPSK" charset="0"/>
              </a:rPr>
              <a:t>2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C38FC4-5EE0-114A-BE79-3A03CA04C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40</a:t>
            </a:fld>
            <a:r>
              <a:rPr lang="en-US"/>
              <a:t>/46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29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000" dirty="0"/>
              <a:t>คุณสมบัติและการใช้ค่าวัดแนวโน้มเข้าสู่ส่วนกลาง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h-TH" sz="3900" dirty="0">
                <a:solidFill>
                  <a:schemeClr val="accent2">
                    <a:lumMod val="75000"/>
                  </a:schemeClr>
                </a:solidFill>
              </a:rPr>
              <a:t>ค่าเฉลี่ย (</a:t>
            </a:r>
            <a:r>
              <a:rPr lang="en-US" sz="3900" dirty="0">
                <a:solidFill>
                  <a:schemeClr val="accent2">
                    <a:lumMod val="75000"/>
                  </a:schemeClr>
                </a:solidFill>
              </a:rPr>
              <a:t>Mean) </a:t>
            </a:r>
          </a:p>
          <a:p>
            <a:pPr lvl="0"/>
            <a:r>
              <a:rPr lang="en-US" dirty="0"/>
              <a:t>1. </a:t>
            </a:r>
            <a:r>
              <a:rPr lang="th-TH" dirty="0"/>
              <a:t>คำนวณมาจากค่าสังเกตทุกค่าในชุดข้อมูล </a:t>
            </a:r>
          </a:p>
          <a:p>
            <a:pPr lvl="0"/>
            <a:r>
              <a:rPr lang="en-US" dirty="0"/>
              <a:t>2. </a:t>
            </a:r>
            <a:r>
              <a:rPr lang="th-TH" dirty="0"/>
              <a:t>ค่าเฉลี่ยจะมีค่าเปลี่ยนแปลงน้อยมากเมื่อเทียบกับค่ามัธยฐานหรือฐานนิยม เมื่อชุดข้อมูลตัวอย่างถูกสุ่มมาจากประชากรเดียวกัน</a:t>
            </a:r>
            <a:endParaRPr lang="en-US" dirty="0"/>
          </a:p>
          <a:p>
            <a:pPr lvl="0"/>
            <a:r>
              <a:rPr lang="en-US" dirty="0"/>
              <a:t>3. </a:t>
            </a:r>
            <a:r>
              <a:rPr lang="th-TH" dirty="0"/>
              <a:t>ค่าเฉลี่ยจะถูกนำไปใช้ในการคำนวณค่าสถิติ</a:t>
            </a:r>
            <a:r>
              <a:rPr lang="th-TH" dirty="0" err="1"/>
              <a:t>อื่นๆ</a:t>
            </a:r>
            <a:r>
              <a:rPr lang="th-TH" dirty="0"/>
              <a:t> เช่น ความแปรปรวน</a:t>
            </a:r>
            <a:endParaRPr lang="en-US" dirty="0"/>
          </a:p>
          <a:p>
            <a:pPr lvl="0"/>
            <a:r>
              <a:rPr lang="en-US" dirty="0"/>
              <a:t>4. </a:t>
            </a:r>
            <a:r>
              <a:rPr lang="th-TH" dirty="0"/>
              <a:t>มีค่าเฉลี่ยเพียงค่าเดียวเท่านั้น และไม่จำเป็นต้องเป็นค่าสังเกตค่าใดค่าหนึ่งในชุดข้อมูล</a:t>
            </a:r>
            <a:endParaRPr lang="en-US" dirty="0"/>
          </a:p>
          <a:p>
            <a:r>
              <a:rPr lang="en-US" dirty="0"/>
              <a:t>5. </a:t>
            </a:r>
            <a:r>
              <a:rPr lang="th-TH" dirty="0"/>
              <a:t>ค่าเฉลี่ยจะถูกกระทบด้วยค่าสังเกตที่มีค่าสูงหรือต่ำผิดปกติ ซึ่งเราเรียกค่าเหล่านี้ว่า </a:t>
            </a:r>
            <a:r>
              <a:rPr lang="en-US" dirty="0"/>
              <a:t>outliers </a:t>
            </a:r>
            <a:r>
              <a:rPr lang="th-TH" dirty="0"/>
              <a:t>ซึ่งใน กรณีนี้ค่าเฉลี่ยอาจจะไม่ใช่ค่าวัดแนวโน้มเข้าสู่ส่วนกลางที่เหมาะสม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27666-8B87-4C49-9E85-4C5B9849F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41</a:t>
            </a:fld>
            <a:r>
              <a:rPr lang="en-US"/>
              <a:t>/46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0162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000" dirty="0"/>
              <a:t>คุณสมบัติและการใช้ค่าวัดแนวโน้มเข้าสู่ส่วนกลาง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900" dirty="0">
                <a:solidFill>
                  <a:schemeClr val="accent2">
                    <a:lumMod val="75000"/>
                  </a:schemeClr>
                </a:solidFill>
              </a:rPr>
              <a:t>มัธยฐาน (</a:t>
            </a:r>
            <a:r>
              <a:rPr lang="th-TH" sz="3900" dirty="0" err="1">
                <a:solidFill>
                  <a:schemeClr val="accent2">
                    <a:lumMod val="75000"/>
                  </a:schemeClr>
                </a:solidFill>
              </a:rPr>
              <a:t>Median</a:t>
            </a:r>
            <a:r>
              <a:rPr lang="th-TH" sz="3900" dirty="0">
                <a:solidFill>
                  <a:schemeClr val="accent2">
                    <a:lumMod val="75000"/>
                  </a:schemeClr>
                </a:solidFill>
              </a:rPr>
              <a:t>) </a:t>
            </a:r>
            <a:endParaRPr lang="en-US" sz="3900" dirty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r>
              <a:rPr lang="en-US" dirty="0"/>
              <a:t>1. </a:t>
            </a:r>
            <a:r>
              <a:rPr lang="th-TH" dirty="0"/>
              <a:t>การหาค่ามัธยฐานนั้นเราต้องหาค่ากึ่งกลางของข้อมูล</a:t>
            </a:r>
            <a:endParaRPr lang="en-US" dirty="0"/>
          </a:p>
          <a:p>
            <a:pPr lvl="0"/>
            <a:r>
              <a:rPr lang="en-US" dirty="0"/>
              <a:t>2. </a:t>
            </a:r>
            <a:r>
              <a:rPr lang="th-TH" dirty="0"/>
              <a:t>ค่ามัธยฐานจะถูกนำมาใช้เมื่อเราต้องการทราบว่าค่าสังเกตนั้นตกอยู่ในครึ่งล่างหรือครึ่งบนของการแจกแจง </a:t>
            </a:r>
            <a:endParaRPr lang="en-US" dirty="0"/>
          </a:p>
          <a:p>
            <a:r>
              <a:rPr lang="en-US" dirty="0"/>
              <a:t>3. </a:t>
            </a:r>
            <a:r>
              <a:rPr lang="th-TH" dirty="0"/>
              <a:t>ค่ามัธยฐานจะถูกกระทบด้วยค่าสังเกตที่สูงหรือต่ำผิดปกติน้อยกว่าค่าเฉลี่ย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E8DEF-CA62-7644-86CC-0FF70E859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42</a:t>
            </a:fld>
            <a:r>
              <a:rPr lang="en-US"/>
              <a:t>/46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5969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000" dirty="0"/>
              <a:t>คุณสมบัติและการใช้ค่าวัดแนวโน้มเข้าสู่ส่วนกลาง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3900" dirty="0">
                <a:solidFill>
                  <a:schemeClr val="accent2">
                    <a:lumMod val="75000"/>
                  </a:schemeClr>
                </a:solidFill>
              </a:rPr>
              <a:t>ฐานนิยม (</a:t>
            </a:r>
            <a:r>
              <a:rPr lang="en-US" sz="3900" dirty="0">
                <a:solidFill>
                  <a:schemeClr val="accent2">
                    <a:lumMod val="75000"/>
                  </a:schemeClr>
                </a:solidFill>
              </a:rPr>
              <a:t>Mode) </a:t>
            </a:r>
          </a:p>
          <a:p>
            <a:r>
              <a:rPr lang="en-US" dirty="0"/>
              <a:t>1. </a:t>
            </a:r>
            <a:r>
              <a:rPr lang="th-TH" dirty="0"/>
              <a:t>การหาค่าฐานนิยมจะใช้เพียงค่าสังเกตที่เกิดขึ้นบ่อยครั้งมากที่สุดเท่านั้น</a:t>
            </a:r>
            <a:endParaRPr lang="en-US" dirty="0"/>
          </a:p>
          <a:p>
            <a:r>
              <a:rPr lang="en-US" dirty="0"/>
              <a:t>2. </a:t>
            </a:r>
            <a:r>
              <a:rPr lang="th-TH" dirty="0"/>
              <a:t>ฐานนิยมเป็นค่าวัดแนวโน้มเข้าสู่ส่วนกลางที่คำนวณได้ง่ายที่สุด</a:t>
            </a:r>
            <a:endParaRPr lang="en-US" dirty="0"/>
          </a:p>
          <a:p>
            <a:r>
              <a:rPr lang="en-US" dirty="0"/>
              <a:t>3. </a:t>
            </a:r>
            <a:r>
              <a:rPr lang="th-TH" dirty="0"/>
              <a:t>ฐานนิยมนั้นสามารถใช้ได้กับข้อมูลที่อยู่ในระดับนามบัญญัติ เช่น เพศ หรือ ศาสนา เป็นต้น </a:t>
            </a:r>
            <a:endParaRPr lang="en-US" dirty="0"/>
          </a:p>
          <a:p>
            <a:r>
              <a:rPr lang="en-US" dirty="0"/>
              <a:t>4. </a:t>
            </a:r>
            <a:r>
              <a:rPr lang="th-TH" dirty="0"/>
              <a:t>ข้อมูลชุดหนึ่งอาจมีฐานนิยมได้มากกว่าหนึ่งค่า หรืออาจจะไม่มีฐานนิยมเลยก็ได้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B25A48-8653-0840-A9DD-ABDF9C75E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43</a:t>
            </a:fld>
            <a:r>
              <a:rPr lang="en-US"/>
              <a:t>/46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7680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000" dirty="0"/>
              <a:t>ความสัมพันธ์ระหว่างค่าเฉลี่ย มัธยฐาน และฐานนิยม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h-TH" sz="3200" dirty="0">
                <a:solidFill>
                  <a:schemeClr val="accent2">
                    <a:lumMod val="75000"/>
                  </a:schemeClr>
                </a:solidFill>
              </a:rPr>
              <a:t>ข้อมูลมีการแจกแจงแบบสมมาตร (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symmetry) </a:t>
            </a:r>
          </a:p>
          <a:p>
            <a:r>
              <a:rPr lang="th-TH" dirty="0"/>
              <a:t>ค่าเฉลี่ย </a:t>
            </a:r>
            <a:r>
              <a:rPr lang="en-US" dirty="0"/>
              <a:t>= </a:t>
            </a:r>
            <a:r>
              <a:rPr lang="th-TH" dirty="0"/>
              <a:t>มัธยฐาน </a:t>
            </a:r>
            <a:r>
              <a:rPr lang="en-US" dirty="0"/>
              <a:t>= </a:t>
            </a:r>
            <a:r>
              <a:rPr lang="th-TH" dirty="0"/>
              <a:t>ฐานนิยม </a:t>
            </a:r>
          </a:p>
          <a:p>
            <a:endParaRPr lang="en-US" dirty="0"/>
          </a:p>
          <a:p>
            <a:pPr>
              <a:buFont typeface="Arial" charset="0"/>
              <a:buChar char="•"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h-TH" sz="3200" dirty="0">
                <a:solidFill>
                  <a:schemeClr val="accent2">
                    <a:lumMod val="75000"/>
                  </a:schemeClr>
                </a:solidFill>
              </a:rPr>
              <a:t>ข้อมูลมีการแจกแจงแบบเบ้ซ้าย 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th-TH" dirty="0"/>
              <a:t>ค่าเฉลี่ย</a:t>
            </a:r>
            <a:r>
              <a:rPr lang="en-US" dirty="0"/>
              <a:t> &lt; </a:t>
            </a:r>
            <a:r>
              <a:rPr lang="th-TH" dirty="0"/>
              <a:t>มัธยฐาน </a:t>
            </a:r>
            <a:r>
              <a:rPr lang="en-US" dirty="0"/>
              <a:t>&lt; </a:t>
            </a:r>
            <a:r>
              <a:rPr lang="th-TH" dirty="0"/>
              <a:t>ฐานนิยม</a:t>
            </a:r>
          </a:p>
          <a:p>
            <a:endParaRPr lang="en-US" dirty="0"/>
          </a:p>
          <a:p>
            <a:pPr>
              <a:buFont typeface="Arial" charset="0"/>
              <a:buChar char="•"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h-TH" sz="3200" dirty="0">
                <a:solidFill>
                  <a:schemeClr val="accent2">
                    <a:lumMod val="75000"/>
                  </a:schemeClr>
                </a:solidFill>
              </a:rPr>
              <a:t>ข้อมูลมีการแจกแจงเบ้ขวา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th-TH" dirty="0"/>
              <a:t>ค่าเฉลี่ย</a:t>
            </a:r>
            <a:r>
              <a:rPr lang="en-US" dirty="0"/>
              <a:t> &gt; </a:t>
            </a:r>
            <a:r>
              <a:rPr lang="th-TH" dirty="0"/>
              <a:t>มัธยฐาน </a:t>
            </a:r>
            <a:r>
              <a:rPr lang="en-US" dirty="0"/>
              <a:t>&gt; </a:t>
            </a:r>
            <a:r>
              <a:rPr lang="th-TH" dirty="0"/>
              <a:t>ฐานนิยม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289D57-7CF7-5142-B1CB-266DFD7777D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27" t="5155" b="6114"/>
          <a:stretch/>
        </p:blipFill>
        <p:spPr>
          <a:xfrm>
            <a:off x="4512041" y="2411660"/>
            <a:ext cx="2633631" cy="2271709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8213E2-0BE5-A24A-A199-D2F9DEACD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44</a:t>
            </a:fld>
            <a:r>
              <a:rPr lang="en-US"/>
              <a:t>/46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289D57-7CF7-5142-B1CB-266DFD7777D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5" r="67062" b="6114"/>
          <a:stretch/>
        </p:blipFill>
        <p:spPr>
          <a:xfrm>
            <a:off x="4520681" y="4586291"/>
            <a:ext cx="2894173" cy="22717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289D57-7CF7-5142-B1CB-266DFD7777D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6" t="5155" r="33133" b="6114"/>
          <a:stretch/>
        </p:blipFill>
        <p:spPr>
          <a:xfrm>
            <a:off x="6286504" y="890529"/>
            <a:ext cx="2971800" cy="227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266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6523D-CB04-8444-B16E-9ED5AEED9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การนำเสนอค่ากลางของข้อมูลที่เหมาะสม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BE6D8-D761-B349-BC75-7D8F9D05B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153192"/>
            <a:ext cx="7916307" cy="5306594"/>
          </a:xfrm>
        </p:spPr>
        <p:txBody>
          <a:bodyPr>
            <a:normAutofit fontScale="92500" lnSpcReduction="10000"/>
          </a:bodyPr>
          <a:lstStyle/>
          <a:p>
            <a:r>
              <a:rPr lang="th-TH" u="sng" dirty="0"/>
              <a:t>ตัวอย่าง</a:t>
            </a:r>
            <a:r>
              <a:rPr lang="th-TH" dirty="0"/>
              <a:t> ข้อมูลต่อไปนี้เป็นจำนวนครั้งที่นิสิตคนหนึ่งเข้าเว็ปไซ</a:t>
            </a:r>
            <a:r>
              <a:rPr lang="th-TH" dirty="0" err="1"/>
              <a:t>ต์</a:t>
            </a:r>
            <a:r>
              <a:rPr lang="th-TH" dirty="0"/>
              <a:t> </a:t>
            </a:r>
            <a:r>
              <a:rPr lang="en-US" dirty="0"/>
              <a:t>Facebook </a:t>
            </a:r>
            <a:r>
              <a:rPr lang="th-TH" dirty="0"/>
              <a:t>ใน 1 วัน จำนวน 12 วัน จงนำเสนอค่ากลางของข้อมูลที่เหมาะสม</a:t>
            </a:r>
          </a:p>
          <a:p>
            <a:pPr algn="ctr"/>
            <a:r>
              <a:rPr lang="en-US" dirty="0"/>
              <a:t>40 35 24 28 26 29 36 31 42 20 23 32 </a:t>
            </a:r>
            <a:endParaRPr lang="th-TH" dirty="0"/>
          </a:p>
          <a:p>
            <a:pPr algn="ctr"/>
            <a:endParaRPr lang="th-TH" dirty="0"/>
          </a:p>
          <a:p>
            <a:pPr algn="ctr"/>
            <a:endParaRPr lang="th-TH" dirty="0"/>
          </a:p>
          <a:p>
            <a:pPr algn="ctr"/>
            <a:endParaRPr lang="th-TH" dirty="0"/>
          </a:p>
          <a:p>
            <a:pPr algn="ctr"/>
            <a:endParaRPr lang="th-TH" dirty="0"/>
          </a:p>
          <a:p>
            <a:pPr algn="ctr"/>
            <a:endParaRPr lang="th-TH" dirty="0"/>
          </a:p>
          <a:p>
            <a:endParaRPr lang="th-TH" dirty="0"/>
          </a:p>
          <a:p>
            <a:r>
              <a:rPr lang="th-TH" dirty="0"/>
              <a:t>  </a:t>
            </a:r>
            <a:endParaRPr lang="en-US" dirty="0"/>
          </a:p>
          <a:p>
            <a:endParaRPr lang="th-TH" dirty="0"/>
          </a:p>
          <a:p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EE64F54-D146-C84B-9F9B-04B3024C9AC0}"/>
              </a:ext>
            </a:extLst>
          </p:cNvPr>
          <p:cNvSpPr/>
          <p:nvPr/>
        </p:nvSpPr>
        <p:spPr>
          <a:xfrm>
            <a:off x="418225" y="2452709"/>
            <a:ext cx="5351569" cy="246406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0000"/>
                </a:solidFill>
                <a:latin typeface="TH SarabunPSK" charset="0"/>
                <a:ea typeface="TH SarabunPSK" charset="0"/>
                <a:cs typeface="TH SarabunPSK" charset="0"/>
              </a:rPr>
              <a:t>&gt; fb=c(40,35,24,28,26,29,36,31,42,20,23,32)</a:t>
            </a:r>
            <a:endParaRPr lang="th-TH" sz="2800" b="1" dirty="0">
              <a:solidFill>
                <a:srgbClr val="000000"/>
              </a:solidFill>
              <a:latin typeface="TH SarabunPSK" charset="0"/>
              <a:ea typeface="TH SarabunPSK" charset="0"/>
              <a:cs typeface="TH SarabunPSK" charset="0"/>
            </a:endParaRPr>
          </a:p>
          <a:p>
            <a:r>
              <a:rPr lang="en-US" sz="2800" b="1" dirty="0">
                <a:solidFill>
                  <a:srgbClr val="000000"/>
                </a:solidFill>
                <a:latin typeface="TH SarabunPSK" charset="0"/>
                <a:ea typeface="TH SarabunPSK" charset="0"/>
                <a:cs typeface="TH SarabunPSK" charset="0"/>
              </a:rPr>
              <a:t>&gt; plot(density(fb))</a:t>
            </a:r>
            <a:br>
              <a:rPr lang="en-US" sz="2800" b="1" dirty="0">
                <a:solidFill>
                  <a:srgbClr val="000000"/>
                </a:solidFill>
                <a:latin typeface="TH SarabunPSK" charset="0"/>
                <a:ea typeface="TH SarabunPSK" charset="0"/>
                <a:cs typeface="TH SarabunPSK" charset="0"/>
              </a:rPr>
            </a:br>
            <a:r>
              <a:rPr lang="en-US" sz="2800" b="1" dirty="0">
                <a:solidFill>
                  <a:srgbClr val="000000"/>
                </a:solidFill>
                <a:latin typeface="TH SarabunPSK" charset="0"/>
                <a:ea typeface="TH SarabunPSK" charset="0"/>
                <a:cs typeface="TH SarabunPSK" charset="0"/>
              </a:rPr>
              <a:t>&gt; mean(fb)</a:t>
            </a:r>
            <a:br>
              <a:rPr lang="en-US" sz="2800" b="1" dirty="0">
                <a:solidFill>
                  <a:srgbClr val="000000"/>
                </a:solidFill>
                <a:latin typeface="TH SarabunPSK" charset="0"/>
                <a:ea typeface="TH SarabunPSK" charset="0"/>
                <a:cs typeface="TH SarabunPSK" charset="0"/>
              </a:rPr>
            </a:br>
            <a:r>
              <a:rPr lang="en-US" sz="2800" b="1" dirty="0">
                <a:solidFill>
                  <a:srgbClr val="000000"/>
                </a:solidFill>
                <a:latin typeface="TH SarabunPSK" charset="0"/>
                <a:ea typeface="TH SarabunPSK" charset="0"/>
                <a:cs typeface="TH SarabunPSK" charset="0"/>
              </a:rPr>
              <a:t>[1] 30.5 </a:t>
            </a:r>
          </a:p>
          <a:p>
            <a:r>
              <a:rPr lang="en-US" sz="2800" b="1" dirty="0">
                <a:solidFill>
                  <a:srgbClr val="000000"/>
                </a:solidFill>
                <a:latin typeface="TH SarabunPSK" charset="0"/>
                <a:ea typeface="TH SarabunPSK" charset="0"/>
                <a:cs typeface="TH SarabunPSK" charset="0"/>
              </a:rPr>
              <a:t>&gt; median(fb) [1] 30 </a:t>
            </a:r>
          </a:p>
        </p:txBody>
      </p:sp>
      <p:pic>
        <p:nvPicPr>
          <p:cNvPr id="1025" name="Picture 1" descr="page43image5648">
            <a:extLst>
              <a:ext uri="{FF2B5EF4-FFF2-40B4-BE49-F238E27FC236}">
                <a16:creationId xmlns:a16="http://schemas.microsoft.com/office/drawing/2014/main" id="{EE2D88D3-4CC0-FB41-8FE6-A7308A4CD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430" y="2993536"/>
            <a:ext cx="4905660" cy="26206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024693-5996-6942-B7DF-DF27E922D1BF}"/>
              </a:ext>
            </a:extLst>
          </p:cNvPr>
          <p:cNvSpPr txBox="1"/>
          <p:nvPr/>
        </p:nvSpPr>
        <p:spPr>
          <a:xfrm>
            <a:off x="-449705" y="44820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C857F9-FD3F-434E-8E6D-B48A1E881940}"/>
              </a:ext>
            </a:extLst>
          </p:cNvPr>
          <p:cNvSpPr/>
          <p:nvPr/>
        </p:nvSpPr>
        <p:spPr>
          <a:xfrm>
            <a:off x="553135" y="5319659"/>
            <a:ext cx="457200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การกระจายของข้อมูลมีลักษณะสมมาตร</a:t>
            </a:r>
            <a:b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จึงเลือกใช้ค่าเฉลี่ยในการนำเสนอข้อมูล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F698F4-5641-4047-8DED-36390D1C4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45</a:t>
            </a:fld>
            <a:r>
              <a:rPr lang="en-US"/>
              <a:t>/46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38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7C167-A575-F14D-9059-C1D39573A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การนำเสนอค่ากลางของข้อมูลที่เหมาะสม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E6518-4A76-3E48-B911-B052AB4BC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153192"/>
            <a:ext cx="7871336" cy="5457470"/>
          </a:xfrm>
        </p:spPr>
        <p:txBody>
          <a:bodyPr>
            <a:normAutofit/>
          </a:bodyPr>
          <a:lstStyle/>
          <a:p>
            <a:r>
              <a:rPr lang="th-TH" u="sng" dirty="0"/>
              <a:t>ตัวอย่าง</a:t>
            </a:r>
            <a:r>
              <a:rPr lang="en-US" dirty="0"/>
              <a:t> </a:t>
            </a:r>
            <a:r>
              <a:rPr lang="th-TH" dirty="0"/>
              <a:t>จากข้อมูล </a:t>
            </a:r>
            <a:r>
              <a:rPr lang="en-US" dirty="0" err="1"/>
              <a:t>exec.pay</a:t>
            </a:r>
            <a:r>
              <a:rPr lang="en-US" dirty="0"/>
              <a:t> (</a:t>
            </a:r>
            <a:r>
              <a:rPr lang="th-TH" dirty="0"/>
              <a:t>ใน </a:t>
            </a:r>
            <a:r>
              <a:rPr lang="en-US" dirty="0"/>
              <a:t>package </a:t>
            </a:r>
            <a:r>
              <a:rPr lang="en-US" dirty="0" err="1"/>
              <a:t>UsingR</a:t>
            </a:r>
            <a:r>
              <a:rPr lang="en-US" dirty="0"/>
              <a:t>) </a:t>
            </a:r>
            <a:r>
              <a:rPr lang="th-TH" dirty="0"/>
              <a:t>แสดงค่าตอบแทนของผู้บริหารในประเทศสหรัฐอเมริกาจำนวน 199 คน ในปี 2000 (มีหน่วยเป็น 10000 ดอลลาร์) </a:t>
            </a:r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B4D7A12-DD1F-7147-8767-C2BF1F35D13F}"/>
              </a:ext>
            </a:extLst>
          </p:cNvPr>
          <p:cNvSpPr/>
          <p:nvPr/>
        </p:nvSpPr>
        <p:spPr>
          <a:xfrm>
            <a:off x="418225" y="2452709"/>
            <a:ext cx="5351569" cy="367904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0000"/>
                </a:solidFill>
                <a:latin typeface="TH SarabunPSK" charset="0"/>
                <a:ea typeface="TH SarabunPSK" charset="0"/>
                <a:cs typeface="TH SarabunPSK" charset="0"/>
              </a:rPr>
              <a:t>&gt; </a:t>
            </a:r>
            <a:r>
              <a:rPr lang="en-US" sz="2800" b="1" dirty="0" err="1">
                <a:solidFill>
                  <a:srgbClr val="000000"/>
                </a:solidFill>
                <a:latin typeface="TH SarabunPSK" charset="0"/>
                <a:ea typeface="TH SarabunPSK" charset="0"/>
                <a:cs typeface="TH SarabunPSK" charset="0"/>
              </a:rPr>
              <a:t>install.packages</a:t>
            </a:r>
            <a:r>
              <a:rPr lang="en-US" sz="2800" b="1" dirty="0">
                <a:solidFill>
                  <a:srgbClr val="000000"/>
                </a:solidFill>
                <a:latin typeface="TH SarabunPSK" charset="0"/>
                <a:ea typeface="TH SarabunPSK" charset="0"/>
                <a:cs typeface="TH SarabunPSK" charset="0"/>
              </a:rPr>
              <a:t>("</a:t>
            </a:r>
            <a:r>
              <a:rPr lang="en-US" sz="2800" b="1" dirty="0" err="1">
                <a:solidFill>
                  <a:srgbClr val="000000"/>
                </a:solidFill>
                <a:latin typeface="TH SarabunPSK" charset="0"/>
                <a:ea typeface="TH SarabunPSK" charset="0"/>
                <a:cs typeface="TH SarabunPSK" charset="0"/>
              </a:rPr>
              <a:t>UsingR</a:t>
            </a:r>
            <a:r>
              <a:rPr lang="en-US" sz="2800" b="1" dirty="0">
                <a:solidFill>
                  <a:srgbClr val="000000"/>
                </a:solidFill>
                <a:latin typeface="TH SarabunPSK" charset="0"/>
                <a:ea typeface="TH SarabunPSK" charset="0"/>
                <a:cs typeface="TH SarabunPSK" charset="0"/>
              </a:rPr>
              <a:t>")</a:t>
            </a:r>
            <a:br>
              <a:rPr lang="th-TH" sz="2800" b="1" dirty="0">
                <a:solidFill>
                  <a:srgbClr val="000000"/>
                </a:solidFill>
                <a:latin typeface="TH SarabunPSK" charset="0"/>
                <a:ea typeface="TH SarabunPSK" charset="0"/>
                <a:cs typeface="TH SarabunPSK" charset="0"/>
              </a:rPr>
            </a:br>
            <a:r>
              <a:rPr lang="en-US" sz="2800" b="1" dirty="0">
                <a:solidFill>
                  <a:srgbClr val="000000"/>
                </a:solidFill>
                <a:latin typeface="TH SarabunPSK" charset="0"/>
                <a:ea typeface="TH SarabunPSK" charset="0"/>
                <a:cs typeface="TH SarabunPSK" charset="0"/>
              </a:rPr>
              <a:t>&gt; library(</a:t>
            </a:r>
            <a:r>
              <a:rPr lang="en-US" sz="2800" b="1" dirty="0" err="1">
                <a:solidFill>
                  <a:srgbClr val="000000"/>
                </a:solidFill>
                <a:latin typeface="TH SarabunPSK" charset="0"/>
                <a:ea typeface="TH SarabunPSK" charset="0"/>
                <a:cs typeface="TH SarabunPSK" charset="0"/>
              </a:rPr>
              <a:t>UsingR</a:t>
            </a:r>
            <a:r>
              <a:rPr lang="en-US" sz="2800" b="1" dirty="0">
                <a:solidFill>
                  <a:srgbClr val="000000"/>
                </a:solidFill>
                <a:latin typeface="TH SarabunPSK" charset="0"/>
                <a:ea typeface="TH SarabunPSK" charset="0"/>
                <a:cs typeface="TH SarabunPSK" charset="0"/>
              </a:rPr>
              <a:t>)</a:t>
            </a:r>
            <a:br>
              <a:rPr lang="en-US" sz="2800" b="1" dirty="0">
                <a:solidFill>
                  <a:srgbClr val="000000"/>
                </a:solidFill>
                <a:latin typeface="TH SarabunPSK" charset="0"/>
                <a:ea typeface="TH SarabunPSK" charset="0"/>
                <a:cs typeface="TH SarabunPSK" charset="0"/>
              </a:rPr>
            </a:br>
            <a:r>
              <a:rPr lang="en-US" sz="2800" b="1" dirty="0">
                <a:solidFill>
                  <a:srgbClr val="000000"/>
                </a:solidFill>
                <a:latin typeface="TH SarabunPSK" charset="0"/>
                <a:ea typeface="TH SarabunPSK" charset="0"/>
                <a:cs typeface="TH SarabunPSK" charset="0"/>
              </a:rPr>
              <a:t>&gt; </a:t>
            </a:r>
            <a:r>
              <a:rPr lang="en-US" sz="2800" b="1" dirty="0" err="1">
                <a:solidFill>
                  <a:srgbClr val="000000"/>
                </a:solidFill>
                <a:latin typeface="TH SarabunPSK" charset="0"/>
                <a:ea typeface="TH SarabunPSK" charset="0"/>
                <a:cs typeface="TH SarabunPSK" charset="0"/>
              </a:rPr>
              <a:t>exec.pay</a:t>
            </a:r>
            <a:br>
              <a:rPr lang="en-US" sz="2800" b="1" dirty="0">
                <a:solidFill>
                  <a:srgbClr val="000000"/>
                </a:solidFill>
                <a:latin typeface="TH SarabunPSK" charset="0"/>
                <a:ea typeface="TH SarabunPSK" charset="0"/>
                <a:cs typeface="TH SarabunPSK" charset="0"/>
              </a:rPr>
            </a:br>
            <a:r>
              <a:rPr lang="en-US" sz="2800" b="1" dirty="0">
                <a:solidFill>
                  <a:srgbClr val="000000"/>
                </a:solidFill>
                <a:latin typeface="TH SarabunPSK" charset="0"/>
                <a:ea typeface="TH SarabunPSK" charset="0"/>
                <a:cs typeface="TH SarabunPSK" charset="0"/>
              </a:rPr>
              <a:t>&gt; plot(density(</a:t>
            </a:r>
            <a:r>
              <a:rPr lang="en-US" sz="2800" b="1" dirty="0" err="1">
                <a:solidFill>
                  <a:srgbClr val="000000"/>
                </a:solidFill>
                <a:latin typeface="TH SarabunPSK" charset="0"/>
                <a:ea typeface="TH SarabunPSK" charset="0"/>
                <a:cs typeface="TH SarabunPSK" charset="0"/>
              </a:rPr>
              <a:t>exec.pay</a:t>
            </a:r>
            <a:r>
              <a:rPr lang="en-US" sz="2800" b="1" dirty="0">
                <a:solidFill>
                  <a:srgbClr val="000000"/>
                </a:solidFill>
                <a:latin typeface="TH SarabunPSK" charset="0"/>
                <a:ea typeface="TH SarabunPSK" charset="0"/>
                <a:cs typeface="TH SarabunPSK" charset="0"/>
              </a:rPr>
              <a:t>))</a:t>
            </a:r>
            <a:br>
              <a:rPr lang="th-TH" sz="2800" b="1" dirty="0">
                <a:solidFill>
                  <a:srgbClr val="000000"/>
                </a:solidFill>
                <a:latin typeface="TH SarabunPSK" charset="0"/>
                <a:ea typeface="TH SarabunPSK" charset="0"/>
                <a:cs typeface="TH SarabunPSK" charset="0"/>
              </a:rPr>
            </a:br>
            <a:r>
              <a:rPr lang="en-US" sz="2800" b="1" dirty="0">
                <a:solidFill>
                  <a:srgbClr val="000000"/>
                </a:solidFill>
                <a:latin typeface="TH SarabunPSK" charset="0"/>
                <a:ea typeface="TH SarabunPSK" charset="0"/>
                <a:cs typeface="TH SarabunPSK" charset="0"/>
              </a:rPr>
              <a:t>&gt; mean(</a:t>
            </a:r>
            <a:r>
              <a:rPr lang="en-US" sz="2800" b="1" dirty="0" err="1">
                <a:solidFill>
                  <a:srgbClr val="000000"/>
                </a:solidFill>
                <a:latin typeface="TH SarabunPSK" charset="0"/>
                <a:ea typeface="TH SarabunPSK" charset="0"/>
                <a:cs typeface="TH SarabunPSK" charset="0"/>
              </a:rPr>
              <a:t>exec.pay</a:t>
            </a:r>
            <a:r>
              <a:rPr lang="en-US" sz="2800" b="1" dirty="0">
                <a:solidFill>
                  <a:srgbClr val="000000"/>
                </a:solidFill>
                <a:latin typeface="TH SarabunPSK" charset="0"/>
                <a:ea typeface="TH SarabunPSK" charset="0"/>
                <a:cs typeface="TH SarabunPSK" charset="0"/>
              </a:rPr>
              <a:t>) </a:t>
            </a:r>
          </a:p>
          <a:p>
            <a:r>
              <a:rPr lang="en-US" sz="2800" b="1" dirty="0">
                <a:solidFill>
                  <a:srgbClr val="000000"/>
                </a:solidFill>
                <a:latin typeface="TH SarabunPSK" charset="0"/>
                <a:ea typeface="TH SarabunPSK" charset="0"/>
                <a:cs typeface="TH SarabunPSK" charset="0"/>
              </a:rPr>
              <a:t>[1] 59.88945</a:t>
            </a:r>
            <a:br>
              <a:rPr lang="en-US" sz="2800" b="1" dirty="0">
                <a:solidFill>
                  <a:srgbClr val="000000"/>
                </a:solidFill>
                <a:latin typeface="TH SarabunPSK" charset="0"/>
                <a:ea typeface="TH SarabunPSK" charset="0"/>
                <a:cs typeface="TH SarabunPSK" charset="0"/>
              </a:rPr>
            </a:br>
            <a:r>
              <a:rPr lang="en-US" sz="2800" b="1" dirty="0">
                <a:solidFill>
                  <a:srgbClr val="000000"/>
                </a:solidFill>
                <a:latin typeface="TH SarabunPSK" charset="0"/>
                <a:ea typeface="TH SarabunPSK" charset="0"/>
                <a:cs typeface="TH SarabunPSK" charset="0"/>
              </a:rPr>
              <a:t>&gt; median(</a:t>
            </a:r>
            <a:r>
              <a:rPr lang="en-US" sz="2800" b="1" dirty="0" err="1">
                <a:solidFill>
                  <a:srgbClr val="000000"/>
                </a:solidFill>
                <a:latin typeface="TH SarabunPSK" charset="0"/>
                <a:ea typeface="TH SarabunPSK" charset="0"/>
                <a:cs typeface="TH SarabunPSK" charset="0"/>
              </a:rPr>
              <a:t>exec.pay</a:t>
            </a:r>
            <a:r>
              <a:rPr lang="en-US" sz="2800" b="1" dirty="0">
                <a:solidFill>
                  <a:srgbClr val="000000"/>
                </a:solidFill>
                <a:latin typeface="TH SarabunPSK" charset="0"/>
                <a:ea typeface="TH SarabunPSK" charset="0"/>
                <a:cs typeface="TH SarabunPSK" charset="0"/>
              </a:rPr>
              <a:t>)</a:t>
            </a:r>
            <a:br>
              <a:rPr lang="th-TH" sz="2800" b="1" dirty="0">
                <a:solidFill>
                  <a:srgbClr val="000000"/>
                </a:solidFill>
                <a:latin typeface="TH SarabunPSK" charset="0"/>
                <a:ea typeface="TH SarabunPSK" charset="0"/>
                <a:cs typeface="TH SarabunPSK" charset="0"/>
              </a:rPr>
            </a:br>
            <a:r>
              <a:rPr lang="en-US" sz="2800" b="1" dirty="0">
                <a:solidFill>
                  <a:srgbClr val="000000"/>
                </a:solidFill>
                <a:latin typeface="TH SarabunPSK" charset="0"/>
                <a:ea typeface="TH SarabunPSK" charset="0"/>
                <a:cs typeface="TH SarabunPSK" charset="0"/>
              </a:rPr>
              <a:t>[1] 27 </a:t>
            </a:r>
          </a:p>
        </p:txBody>
      </p:sp>
      <p:pic>
        <p:nvPicPr>
          <p:cNvPr id="2049" name="Picture 1" descr="page44image5272">
            <a:extLst>
              <a:ext uri="{FF2B5EF4-FFF2-40B4-BE49-F238E27FC236}">
                <a16:creationId xmlns:a16="http://schemas.microsoft.com/office/drawing/2014/main" id="{FD98D151-4890-E843-BFB2-7887DFE61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12" y="2302809"/>
            <a:ext cx="5397500" cy="2870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CE8FCAA-D731-B241-B5CA-1D0033B4BA94}"/>
              </a:ext>
            </a:extLst>
          </p:cNvPr>
          <p:cNvSpPr/>
          <p:nvPr/>
        </p:nvSpPr>
        <p:spPr>
          <a:xfrm>
            <a:off x="3225432" y="5556790"/>
            <a:ext cx="457200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การกระจายของข้อมูลมีลักษณะเบ้ขวา</a:t>
            </a:r>
            <a:b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จึงเลือกใช้มัธยฐานในการนำเสนอข้อมูล  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28B9372-7EB9-3546-A326-D5FAD4F1E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46</a:t>
            </a:fld>
            <a:r>
              <a:rPr lang="en-US"/>
              <a:t>/46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90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D1D0C-1EBB-524E-96CE-A00F0B7AA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ตารางแจกแจงความถี่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40C65-A62F-CD46-95BD-FAF5890F7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th-TH" dirty="0"/>
              <a:t> สำหรับข้อมูลเชิงคุณภาพ เช่น เพศ ระดับการศึกษา การสรุปข้อมูลโดยใช้ตารางแจกแจงความถี่ จะใช้วิธีนับจำนวนหรือความถี่ของข้อมูลในแต่ละกลุ่ม และคำนวณร้อยละของจำนวนที่ได้</a:t>
            </a:r>
          </a:p>
          <a:p>
            <a:endParaRPr lang="th-TH" dirty="0"/>
          </a:p>
          <a:p>
            <a:r>
              <a:rPr lang="th-TH" dirty="0">
                <a:solidFill>
                  <a:srgbClr val="FF0000"/>
                </a:solidFill>
              </a:rPr>
              <a:t>ตัวอย่าง</a:t>
            </a:r>
            <a:r>
              <a:rPr lang="th-TH" dirty="0"/>
              <a:t> ในการศึกษาเกี่ยวกับการศึกษาของแรงงานในประเทศไทย โดยทำการสุ่มตัวอย่างแรงงาน ไทยมาจำนวน 120 คน และแรงงานต่างชาติมาจำนวน 120 คน ที่ประกอบอาชีพในประเทศไทย โดยการจำลองข้อมูลขึ้นมาดังต่อไปนี้ </a:t>
            </a:r>
          </a:p>
          <a:p>
            <a:endParaRPr lang="th-TH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A796FD-CCEC-974A-94A2-5A5208C87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5</a:t>
            </a:fld>
            <a:r>
              <a:rPr lang="en-US"/>
              <a:t>/46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43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718B4-A1ED-6C4D-8755-C3DA8141B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 dirty="0"/>
              <a:t>ตัวอย่าง การจำลองข้อมูลแรงงานไทยและแรงงานต่างชาติ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842CE-6514-6F47-BDD9-40F4977997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EC66A16-31A4-9541-BA58-46333D8391B2}"/>
              </a:ext>
            </a:extLst>
          </p:cNvPr>
          <p:cNvSpPr/>
          <p:nvPr/>
        </p:nvSpPr>
        <p:spPr>
          <a:xfrm>
            <a:off x="285750" y="1153192"/>
            <a:ext cx="8586788" cy="484755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&gt;  foreign=sample(c("no </a:t>
            </a:r>
            <a:r>
              <a:rPr lang="en-US" sz="28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education","primary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school","</a:t>
            </a:r>
            <a:r>
              <a:rPr lang="en-US" sz="28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sedcondary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school","high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school", "university"),size=120,replace=</a:t>
            </a:r>
            <a:r>
              <a:rPr lang="en-US" sz="28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TRUE,prob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=c(0.5,0.2,0.15,0.1,0.05)) </a:t>
            </a:r>
            <a:endParaRPr lang="th-TH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&gt;  </a:t>
            </a:r>
            <a:r>
              <a:rPr lang="en-US" sz="28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thai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=sample(c("no </a:t>
            </a:r>
            <a:r>
              <a:rPr lang="en-US" sz="28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education","primary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school","</a:t>
            </a:r>
            <a:r>
              <a:rPr lang="en-US" sz="28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sedcondary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school","high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school", "university"),size= 120, replace = TRUE, </a:t>
            </a:r>
            <a:r>
              <a:rPr lang="en-US" sz="28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prob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= c(0.05,0.1,0.15,0.2,0.5)) </a:t>
            </a:r>
          </a:p>
          <a:p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&gt;  foreign </a:t>
            </a:r>
          </a:p>
          <a:p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&gt;  </a:t>
            </a:r>
            <a:r>
              <a:rPr lang="en-US" sz="28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thai</a:t>
            </a:r>
            <a:endParaRPr lang="en-US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&gt;  </a:t>
            </a:r>
            <a:r>
              <a:rPr lang="en-US" sz="28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edu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=</a:t>
            </a:r>
            <a:r>
              <a:rPr lang="en-US" sz="28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data.frame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8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foreign,thai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# 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สร้างข้อมูล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data frame 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ชื่อ </a:t>
            </a:r>
            <a:r>
              <a:rPr lang="en-US" sz="28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edu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&gt;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en-US" sz="28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edu</a:t>
            </a:r>
            <a:endParaRPr lang="en-US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3504D4-7230-844E-B30A-CEEB9A173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6</a:t>
            </a:fld>
            <a:r>
              <a:rPr lang="en-US"/>
              <a:t>/46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509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6C82F-7524-E842-8C48-5E750B6C0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 dirty="0"/>
              <a:t>ตัวอย่าง การจำลองข้อมูลแรงงานไทยและแรงงานต่างชาติ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3C08A-2621-154E-A81E-93774AC69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454" y="1153191"/>
            <a:ext cx="4006216" cy="4715902"/>
          </a:xfrm>
        </p:spPr>
        <p:txBody>
          <a:bodyPr/>
          <a:lstStyle/>
          <a:p>
            <a:r>
              <a:rPr lang="th-TH" dirty="0"/>
              <a:t>จะเห็นได้ว่าข้อมูลการศึกษาของแรงงานต่างชาติและแรงงานไทยอยู่ในรูปแบบที่เป็น ข้อมูลดิบ ซึ่งจะยากที่จะสรุปว่าการศึกษาของแรงงานส่วนใหญ่อยู่ในระดับใด </a:t>
            </a:r>
          </a:p>
          <a:p>
            <a:endParaRPr lang="en-US" dirty="0"/>
          </a:p>
        </p:txBody>
      </p:sp>
      <p:pic>
        <p:nvPicPr>
          <p:cNvPr id="1025" name="Picture 1" descr="page27image7992">
            <a:extLst>
              <a:ext uri="{FF2B5EF4-FFF2-40B4-BE49-F238E27FC236}">
                <a16:creationId xmlns:a16="http://schemas.microsoft.com/office/drawing/2014/main" id="{3C3B609C-BA90-1B4E-965B-27115A2EFF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32"/>
          <a:stretch/>
        </p:blipFill>
        <p:spPr bwMode="auto">
          <a:xfrm>
            <a:off x="4829175" y="1153191"/>
            <a:ext cx="4006015" cy="497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2F9625-3504-FB4C-9472-AE1ABD6C5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7</a:t>
            </a:fld>
            <a:r>
              <a:rPr lang="en-US"/>
              <a:t>/46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393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0FFDC-9B98-2949-849C-852AF606E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200" dirty="0"/>
              <a:t>การสร้างตารางแจกแจงความถี่ข้อมูลการศึกษาของแรงงานต่างชาติ 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A1F72-365D-634E-8A20-1A84DBDB1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153192"/>
            <a:ext cx="8021004" cy="5147596"/>
          </a:xfrm>
        </p:spPr>
        <p:txBody>
          <a:bodyPr>
            <a:normAutofit/>
          </a:bodyPr>
          <a:lstStyle/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en-US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E43B678-3C9D-424E-A3AC-95622DEA90B9}"/>
              </a:ext>
            </a:extLst>
          </p:cNvPr>
          <p:cNvSpPr/>
          <p:nvPr/>
        </p:nvSpPr>
        <p:spPr>
          <a:xfrm>
            <a:off x="158590" y="1153192"/>
            <a:ext cx="8872538" cy="293303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&gt; table(</a:t>
            </a:r>
            <a:r>
              <a:rPr lang="en-US" sz="28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edu$foreign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high school no education primary school secondary school university</a:t>
            </a:r>
          </a:p>
          <a:p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10 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60 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  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24 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  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20 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	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 </a:t>
            </a:r>
            <a:endParaRPr lang="th-TH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&gt; table(</a:t>
            </a:r>
            <a:r>
              <a:rPr lang="en-US" sz="28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edu$foreign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)/length(</a:t>
            </a:r>
            <a:r>
              <a:rPr lang="en-US" sz="28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edu$foreign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</a:p>
          <a:p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high school no education primary school secondary school university</a:t>
            </a:r>
            <a:endParaRPr lang="th-TH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0.08333333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0.50000000 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0.20000000 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0.16666667 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0.05000000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C0FDE6-4305-3D4A-A4BF-505D88186875}"/>
              </a:ext>
            </a:extLst>
          </p:cNvPr>
          <p:cNvSpPr/>
          <p:nvPr/>
        </p:nvSpPr>
        <p:spPr>
          <a:xfrm>
            <a:off x="635794" y="4654897"/>
            <a:ext cx="79695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การเรียกตัวแปร 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foreign </a:t>
            </a:r>
            <a:r>
              <a:rPr lang="th-TH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 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data frame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edu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จะไม่สามารถเรียกได้โดยตรง จะต้องใช้คำสั่ง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edu$foreign</a:t>
            </a:r>
            <a:endParaRPr lang="th-TH" sz="3200" b="1" dirty="0">
              <a:solidFill>
                <a:schemeClr val="tx1">
                  <a:lumMod val="75000"/>
                  <a:lumOff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44D12C5-75F3-BD4D-9591-B93CC2468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8</a:t>
            </a:fld>
            <a:r>
              <a:rPr lang="en-US"/>
              <a:t>/46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511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0FFDC-9B98-2949-849C-852AF606E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200" dirty="0"/>
              <a:t>การสร้างตารางแจกแจงความถี่ข้อมูลการศึกษาของแรงงานไทย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A1F72-365D-634E-8A20-1A84DBDB1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153192"/>
            <a:ext cx="8021004" cy="5147596"/>
          </a:xfrm>
        </p:spPr>
        <p:txBody>
          <a:bodyPr>
            <a:normAutofit/>
          </a:bodyPr>
          <a:lstStyle/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</a:t>
            </a:r>
            <a:r>
              <a:rPr lang="th-TH" sz="3200" dirty="0"/>
              <a:t>ฟังก์ชัน </a:t>
            </a:r>
            <a:r>
              <a:rPr lang="en-US" sz="3200" dirty="0"/>
              <a:t>table() </a:t>
            </a:r>
            <a:r>
              <a:rPr lang="th-TH" sz="3200" dirty="0"/>
              <a:t>นับความถี่ของระดับของข้อมูลคุณภาพ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-TH" sz="3200" dirty="0"/>
              <a:t> ฟังก์ชัน </a:t>
            </a:r>
            <a:r>
              <a:rPr lang="en-US" sz="3200" dirty="0"/>
              <a:t>length() </a:t>
            </a:r>
            <a:r>
              <a:rPr lang="th-TH" sz="3200" dirty="0"/>
              <a:t>นับจำนวนข้อมูลทั้งหมดในตัวแปร </a:t>
            </a:r>
          </a:p>
          <a:p>
            <a:endParaRPr lang="en-US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E43B678-3C9D-424E-A3AC-95622DEA90B9}"/>
              </a:ext>
            </a:extLst>
          </p:cNvPr>
          <p:cNvSpPr/>
          <p:nvPr/>
        </p:nvSpPr>
        <p:spPr>
          <a:xfrm>
            <a:off x="158590" y="1153192"/>
            <a:ext cx="8872538" cy="293303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&gt; table(</a:t>
            </a:r>
            <a:r>
              <a:rPr lang="en-US" sz="28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edu$thai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high school no education primary school secondary school university</a:t>
            </a:r>
          </a:p>
          <a:p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24 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 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  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13 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  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18 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	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62</a:t>
            </a:r>
            <a:endParaRPr lang="th-TH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&gt; table(</a:t>
            </a:r>
            <a:r>
              <a:rPr lang="en-US" sz="28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edu$thai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)/length(</a:t>
            </a:r>
            <a:r>
              <a:rPr lang="en-US" sz="28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edu$thai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</a:p>
          <a:p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high school no education primary school secondary school university</a:t>
            </a:r>
            <a:endParaRPr lang="th-TH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0.2000000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0.02500000 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0.1083333 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0.1500000 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0.5166667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CBED3C-8DDE-3C4B-850D-17DFEB8D1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9</a:t>
            </a:fld>
            <a:r>
              <a:rPr lang="en-US"/>
              <a:t>/46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53910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1056</TotalTime>
  <Words>2394</Words>
  <Application>Microsoft Macintosh PowerPoint</Application>
  <PresentationFormat>On-screen Show (4:3)</PresentationFormat>
  <Paragraphs>316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Arial</vt:lpstr>
      <vt:lpstr>Calibri</vt:lpstr>
      <vt:lpstr>Calibri Light</vt:lpstr>
      <vt:lpstr>Cambria Math</vt:lpstr>
      <vt:lpstr>Symbol</vt:lpstr>
      <vt:lpstr>TH SarabunPSK</vt:lpstr>
      <vt:lpstr>Times New Roman</vt:lpstr>
      <vt:lpstr>Retrospect</vt:lpstr>
      <vt:lpstr>บทที่ 2  สถิติเชิงพรรณนา การนำเสนอข้อมูลเชิงคุณภาพ การนำเสนอข้อมูลเชิงปริมาณ การวัดแนวโน้มเข้าสู่ส่วนกลาง  </vt:lpstr>
      <vt:lpstr>การนำเสนอข้อมูล (Data presentation)</vt:lpstr>
      <vt:lpstr>การนำเสนอข้อมูลเชิงคุณภาพ </vt:lpstr>
      <vt:lpstr>การนำเสนอข้อมูลเชิงคุณภาพ </vt:lpstr>
      <vt:lpstr>ตารางแจกแจงความถี่ </vt:lpstr>
      <vt:lpstr>ตัวอย่าง การจำลองข้อมูลแรงงานไทยและแรงงานต่างชาติ</vt:lpstr>
      <vt:lpstr>ตัวอย่าง การจำลองข้อมูลแรงงานไทยและแรงงานต่างชาติ</vt:lpstr>
      <vt:lpstr>การสร้างตารางแจกแจงความถี่ข้อมูลการศึกษาของแรงงานต่างชาติ </vt:lpstr>
      <vt:lpstr>การสร้างตารางแจกแจงความถี่ข้อมูลการศึกษาของแรงงานไทย</vt:lpstr>
      <vt:lpstr>ตารางระดับการศึกษาของแรงงานต่างชาติและแรงงานไทย </vt:lpstr>
      <vt:lpstr>การสร้างกราฟแท่ง</vt:lpstr>
      <vt:lpstr>การสร้างกราฟแท่ง: ระดับการศึกษาของแรงงานต่างประเทศ </vt:lpstr>
      <vt:lpstr>การสร้างกราฟแท่ง: ระดับการศึกษาของแรงงานไทย </vt:lpstr>
      <vt:lpstr>ฟังก์ชัน ggplot()</vt:lpstr>
      <vt:lpstr>การสร้างกราฟแท่ง</vt:lpstr>
      <vt:lpstr>การสร้างกราฟแท่ง: ระดับการศึกษาของแรงงานต่างชาติและแรงงานไทย </vt:lpstr>
      <vt:lpstr>การสร้างกราฟแท่ง: ระดับการศึกษาของแรงงานต่างชาติและแรงงานไทย </vt:lpstr>
      <vt:lpstr>กราฟวงกลม</vt:lpstr>
      <vt:lpstr>ตัวอย่าง การสร้างกราฟแท่ง และกราฟวงกลม</vt:lpstr>
      <vt:lpstr>ตัวอย่าง การสร้างกราฟแท่ง และกราฟวงกลม</vt:lpstr>
      <vt:lpstr>การนำเสนอข้อมูลเชิงปริมาณ</vt:lpstr>
      <vt:lpstr>การนำเสนอข้อมูลเชิงปริมาณ</vt:lpstr>
      <vt:lpstr>ฮิสโทแกรม (Histogram) </vt:lpstr>
      <vt:lpstr>การสร้าง Histogram</vt:lpstr>
      <vt:lpstr>การสร้าง Histogram</vt:lpstr>
      <vt:lpstr>กราฟความหนาแน่น (density plot) </vt:lpstr>
      <vt:lpstr>กราฟความหนาแน่น (density plot) </vt:lpstr>
      <vt:lpstr>รูปร่างของการกระจาย </vt:lpstr>
      <vt:lpstr>รูปร่างของการกระจาย </vt:lpstr>
      <vt:lpstr>Stem and Leaf Plots </vt:lpstr>
      <vt:lpstr>Stem and Leaf Plots </vt:lpstr>
      <vt:lpstr>การสร้าง Stem and Leaf Plots </vt:lpstr>
      <vt:lpstr>การวัดแนวโน้มเข้าสู่ส่วนกลาง </vt:lpstr>
      <vt:lpstr>การวัดแนวโน้มเข้าสู่ส่วนกลาง </vt:lpstr>
      <vt:lpstr>ค่าเฉลี่ย (Mean) </vt:lpstr>
      <vt:lpstr>ค่าเฉลี่ย (Mean) </vt:lpstr>
      <vt:lpstr>ค่ามัธยฐาน (Median) </vt:lpstr>
      <vt:lpstr>ค่ามัธยฐาน (Median) </vt:lpstr>
      <vt:lpstr>ฐานนิยม (Mode) </vt:lpstr>
      <vt:lpstr>ฐานนิยม (Mode) </vt:lpstr>
      <vt:lpstr>คุณสมบัติและการใช้ค่าวัดแนวโน้มเข้าสู่ส่วนกลาง</vt:lpstr>
      <vt:lpstr>คุณสมบัติและการใช้ค่าวัดแนวโน้มเข้าสู่ส่วนกลาง</vt:lpstr>
      <vt:lpstr>คุณสมบัติและการใช้ค่าวัดแนวโน้มเข้าสู่ส่วนกลาง</vt:lpstr>
      <vt:lpstr>ความสัมพันธ์ระหว่างค่าเฉลี่ย มัธยฐาน และฐานนิยม </vt:lpstr>
      <vt:lpstr>การนำเสนอค่ากลางของข้อมูลที่เหมาะสม</vt:lpstr>
      <vt:lpstr>การนำเสนอค่ากลางของข้อมูลที่เหมาะสม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บทที่ 2 สถิติเชิงพรรณนา</dc:title>
  <dc:creator>Janya Onpans</dc:creator>
  <cp:lastModifiedBy>Microsoft Office User</cp:lastModifiedBy>
  <cp:revision>200</cp:revision>
  <dcterms:created xsi:type="dcterms:W3CDTF">2017-08-06T07:46:34Z</dcterms:created>
  <dcterms:modified xsi:type="dcterms:W3CDTF">2018-08-26T12:54:37Z</dcterms:modified>
</cp:coreProperties>
</file>